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406" r:id="rId2"/>
    <p:sldId id="389" r:id="rId3"/>
    <p:sldId id="502" r:id="rId4"/>
    <p:sldId id="505" r:id="rId5"/>
    <p:sldId id="503" r:id="rId6"/>
    <p:sldId id="504" r:id="rId7"/>
    <p:sldId id="390" r:id="rId8"/>
    <p:sldId id="448" r:id="rId9"/>
    <p:sldId id="449" r:id="rId10"/>
    <p:sldId id="388" r:id="rId11"/>
    <p:sldId id="479" r:id="rId12"/>
    <p:sldId id="480" r:id="rId13"/>
    <p:sldId id="481" r:id="rId14"/>
    <p:sldId id="472" r:id="rId15"/>
    <p:sldId id="473" r:id="rId16"/>
    <p:sldId id="474" r:id="rId17"/>
    <p:sldId id="475" r:id="rId18"/>
    <p:sldId id="476" r:id="rId19"/>
    <p:sldId id="477" r:id="rId20"/>
    <p:sldId id="478" r:id="rId21"/>
    <p:sldId id="467" r:id="rId22"/>
    <p:sldId id="468" r:id="rId23"/>
    <p:sldId id="470" r:id="rId24"/>
    <p:sldId id="469" r:id="rId25"/>
    <p:sldId id="471" r:id="rId26"/>
    <p:sldId id="326" r:id="rId27"/>
    <p:sldId id="327" r:id="rId28"/>
    <p:sldId id="328" r:id="rId29"/>
    <p:sldId id="450" r:id="rId30"/>
    <p:sldId id="491" r:id="rId31"/>
    <p:sldId id="492" r:id="rId32"/>
    <p:sldId id="493" r:id="rId33"/>
    <p:sldId id="494" r:id="rId34"/>
    <p:sldId id="500" r:id="rId35"/>
    <p:sldId id="263" r:id="rId36"/>
    <p:sldId id="273" r:id="rId37"/>
    <p:sldId id="272" r:id="rId38"/>
    <p:sldId id="271" r:id="rId39"/>
    <p:sldId id="501" r:id="rId40"/>
    <p:sldId id="495" r:id="rId41"/>
    <p:sldId id="496" r:id="rId42"/>
    <p:sldId id="274" r:id="rId43"/>
    <p:sldId id="275" r:id="rId44"/>
    <p:sldId id="276" r:id="rId45"/>
    <p:sldId id="301" r:id="rId46"/>
    <p:sldId id="497" r:id="rId47"/>
    <p:sldId id="498" r:id="rId48"/>
    <p:sldId id="499" r:id="rId4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o" id="{3516ADD5-F3CE-4603-A21A-F997A379181C}">
          <p14:sldIdLst>
            <p14:sldId id="406"/>
            <p14:sldId id="389"/>
          </p14:sldIdLst>
        </p14:section>
        <p14:section name="Leoš Janáček-Die Sache Makropulos (2023.01.29)" id="{0C77E4AE-300B-438D-8265-D4806A3782DD}">
          <p14:sldIdLst>
            <p14:sldId id="502"/>
            <p14:sldId id="505"/>
            <p14:sldId id="503"/>
            <p14:sldId id="504"/>
          </p14:sldIdLst>
        </p14:section>
        <p14:section name="Perlenfischer" id="{8F58C886-C637-4951-8B5A-D3BC5FE2038A}">
          <p14:sldIdLst>
            <p14:sldId id="390"/>
            <p14:sldId id="448"/>
            <p14:sldId id="449"/>
          </p14:sldIdLst>
        </p14:sectio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Donizetti-L'elisir d'amore" id="{C0752EB8-B908-47A9-9584-4A2DB5115D2C}">
          <p14:sldIdLst>
            <p14:sldId id="326"/>
            <p14:sldId id="327"/>
            <p14:sldId id="328"/>
            <p14:sldId id="450"/>
            <p14:sldId id="491"/>
            <p14:sldId id="492"/>
            <p14:sldId id="493"/>
            <p14:sldId id="494"/>
            <p14:sldId id="500"/>
          </p14:sldIdLst>
        </p14:section>
        <p14:section name="Rossini-Il Barbiere di Siviglia" id="{53A8E572-302C-4F1C-9852-6E22BFE130D9}">
          <p14:sldIdLst>
            <p14:sldId id="263"/>
            <p14:sldId id="273"/>
            <p14:sldId id="272"/>
            <p14:sldId id="271"/>
            <p14:sldId id="501"/>
            <p14:sldId id="495"/>
            <p14:sldId id="496"/>
          </p14:sldIdLst>
        </p14:section>
        <p14:section name="Samson and Delilah" id="{15979A35-6AAA-46A9-8566-3A52182F35DD}">
          <p14:sldIdLst>
            <p14:sldId id="274"/>
            <p14:sldId id="275"/>
            <p14:sldId id="276"/>
            <p14:sldId id="301"/>
            <p14:sldId id="497"/>
            <p14:sldId id="498"/>
            <p14:sldId id="4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9" d="100"/>
          <a:sy n="99" d="100"/>
        </p:scale>
        <p:origin x="84"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1/11/2023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1/11/2023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36.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3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7.jpg"/></Relationships>
</file>

<file path=ppt/slides/_rels/slide4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7.xml"/><Relationship Id="rId5" Type="http://schemas.openxmlformats.org/officeDocument/2006/relationships/image" Target="../media/image71.JPG"/><Relationship Id="rId4" Type="http://schemas.openxmlformats.org/officeDocument/2006/relationships/image" Target="../media/image70.JPG"/></Relationships>
</file>

<file path=ppt/slides/_rels/slide4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7.xml"/><Relationship Id="rId5" Type="http://schemas.openxmlformats.org/officeDocument/2006/relationships/image" Target="../media/image75.JPG"/><Relationship Id="rId4" Type="http://schemas.openxmlformats.org/officeDocument/2006/relationships/image" Target="../media/image7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599B7A-BA67-5F3B-AC76-43096BA33F6A}"/>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917405" y="777709"/>
            <a:ext cx="3838713" cy="2274733"/>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111" y="1111170"/>
            <a:ext cx="897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260D6457-FB3F-B7A9-AD72-3994540337FC}"/>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2899" b="-1"/>
          <a:stretch/>
        </p:blipFill>
        <p:spPr>
          <a:xfrm>
            <a:off x="5181826" y="643467"/>
            <a:ext cx="3781623" cy="2543217"/>
          </a:xfrm>
          <a:prstGeom prst="rect">
            <a:avLst/>
          </a:prstGeom>
        </p:spPr>
      </p:pic>
      <p:cxnSp>
        <p:nvCxnSpPr>
          <p:cNvPr id="22" name="Straight Connector 2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9959"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70896"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3A090F10-5848-5DAC-7742-6B4D4E2E10AA}"/>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1855808" y="3671316"/>
            <a:ext cx="1961906" cy="25458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F0F18A6B-2FCD-F473-B56A-18352FAF8038}"/>
              </a:ext>
            </a:extLst>
          </p:cNvPr>
          <p:cNvPicPr>
            <a:picLocks noChangeAspect="1"/>
          </p:cNvPicPr>
          <p:nvPr/>
        </p:nvPicPr>
        <p:blipFill>
          <a:blip r:embed="rId5"/>
          <a:stretch>
            <a:fillRect/>
          </a:stretch>
        </p:blipFill>
        <p:spPr>
          <a:xfrm>
            <a:off x="6076785" y="3671316"/>
            <a:ext cx="1991705" cy="2553469"/>
          </a:xfrm>
          <a:prstGeom prst="rect">
            <a:avLst/>
          </a:prstGeom>
        </p:spPr>
      </p:pic>
    </p:spTree>
    <p:extLst>
      <p:ext uri="{BB962C8B-B14F-4D97-AF65-F5344CB8AC3E}">
        <p14:creationId xmlns:p14="http://schemas.microsoft.com/office/powerpoint/2010/main" val="254865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11597"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4E823E23-1643-D24B-035F-0D7216FE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117045"/>
            <a:ext cx="4610855" cy="3571494"/>
          </a:xfrm>
          <a:prstGeom prst="rect">
            <a:avLst/>
          </a:prstGeom>
        </p:spPr>
      </p:pic>
    </p:spTree>
    <p:extLst>
      <p:ext uri="{BB962C8B-B14F-4D97-AF65-F5344CB8AC3E}">
        <p14:creationId xmlns:p14="http://schemas.microsoft.com/office/powerpoint/2010/main" val="1365297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A40B5F-D6C1-8B8C-777A-A58132F6E3FB}"/>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6E0A34C-0BE3-5438-DED9-9BB6CD9ECAB6}"/>
              </a:ext>
            </a:extLst>
          </p:cNvPr>
          <p:cNvSpPr>
            <a:spLocks noGrp="1"/>
          </p:cNvSpPr>
          <p:nvPr>
            <p:ph sz="half" idx="1"/>
          </p:nvPr>
        </p:nvSpPr>
        <p:spPr/>
        <p:txBody>
          <a:bodyPr/>
          <a:lstStyle/>
          <a:p>
            <a:endParaRPr lang="en-US"/>
          </a:p>
        </p:txBody>
      </p:sp>
      <p:sp>
        <p:nvSpPr>
          <p:cNvPr id="4" name="Inhaltsplatzhalter 3">
            <a:extLst>
              <a:ext uri="{FF2B5EF4-FFF2-40B4-BE49-F238E27FC236}">
                <a16:creationId xmlns:a16="http://schemas.microsoft.com/office/drawing/2014/main" id="{620C5C21-044F-491A-3114-FDBC57EE5A9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1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4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81FFCFB0-AB60-CFCD-85B4-A04FF501E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988"/>
            <a:ext cx="4666566" cy="3195583"/>
          </a:xfrm>
          <a:prstGeom prst="rect">
            <a:avLst/>
          </a:prstGeom>
        </p:spPr>
      </p:pic>
      <p:sp>
        <p:nvSpPr>
          <p:cNvPr id="4" name="Textfeld 3">
            <a:extLst>
              <a:ext uri="{FF2B5EF4-FFF2-40B4-BE49-F238E27FC236}">
                <a16:creationId xmlns:a16="http://schemas.microsoft.com/office/drawing/2014/main" id="{4C80587D-BF41-95AE-355E-F0C27A86C420}"/>
              </a:ext>
            </a:extLst>
          </p:cNvPr>
          <p:cNvSpPr txBox="1"/>
          <p:nvPr/>
        </p:nvSpPr>
        <p:spPr>
          <a:xfrm>
            <a:off x="4668253" y="0"/>
            <a:ext cx="5317664" cy="6863417"/>
          </a:xfrm>
          <a:prstGeom prst="rect">
            <a:avLst/>
          </a:prstGeom>
          <a:noFill/>
        </p:spPr>
        <p:txBody>
          <a:bodyPr wrap="square">
            <a:spAutoFit/>
          </a:bodyPr>
          <a:lstStyle/>
          <a:p>
            <a:r>
              <a:rPr lang="zh-CN" altLang="en-US" sz="1000" dirty="0"/>
              <a:t>第一幕</a:t>
            </a:r>
            <a:endParaRPr lang="de-DE" altLang="zh-CN" sz="1000" dirty="0"/>
          </a:p>
          <a:p>
            <a:endParaRPr lang="de-DE" sz="1000" dirty="0"/>
          </a:p>
          <a:p>
            <a:r>
              <a:rPr lang="en-US" sz="1000" dirty="0" err="1"/>
              <a:t>在博士的办公室里</a:t>
            </a:r>
            <a:r>
              <a:rPr lang="en-US" sz="1000" dirty="0"/>
              <a:t> </a:t>
            </a:r>
            <a:r>
              <a:rPr lang="en-US" sz="1000" dirty="0" err="1"/>
              <a:t>科莱纳蒂</a:t>
            </a:r>
            <a:r>
              <a:rPr lang="en-US" sz="1000" dirty="0"/>
              <a:t>。 </a:t>
            </a:r>
            <a:r>
              <a:rPr lang="en-US" sz="1000" dirty="0" err="1"/>
              <a:t>办公室主任维特克正在为格雷戈尔和普鲁斯之间拖了一百年的遗产之争整理档案，即将了结</a:t>
            </a:r>
            <a:r>
              <a:rPr lang="en-US" sz="1000" dirty="0"/>
              <a:t>。 </a:t>
            </a:r>
            <a:r>
              <a:rPr lang="en-US" sz="1000" dirty="0" err="1"/>
              <a:t>阿尔伯特·格雷戈尔不耐烦地等待着博士的归来</a:t>
            </a:r>
            <a:r>
              <a:rPr lang="en-US" sz="1000" dirty="0"/>
              <a:t>。 </a:t>
            </a:r>
            <a:r>
              <a:rPr lang="en-US" sz="1000" dirty="0" err="1"/>
              <a:t>Kolenatýs</a:t>
            </a:r>
            <a:r>
              <a:rPr lang="en-US" sz="1000" dirty="0"/>
              <a:t> </a:t>
            </a:r>
            <a:r>
              <a:rPr lang="en-US" sz="1000" dirty="0" err="1"/>
              <a:t>从法庭上打听了审判的情况</a:t>
            </a:r>
            <a:r>
              <a:rPr lang="en-US" sz="1000" dirty="0"/>
              <a:t>。 </a:t>
            </a:r>
            <a:r>
              <a:rPr lang="en-US" sz="1000" dirty="0" err="1"/>
              <a:t>Vítek</a:t>
            </a:r>
            <a:r>
              <a:rPr lang="en-US" sz="1000" dirty="0"/>
              <a:t> </a:t>
            </a:r>
            <a:r>
              <a:rPr lang="en-US" sz="1000" dirty="0" err="1"/>
              <a:t>的女儿</a:t>
            </a:r>
            <a:r>
              <a:rPr lang="en-US" sz="1000" dirty="0"/>
              <a:t> Krista </a:t>
            </a:r>
            <a:r>
              <a:rPr lang="en-US" sz="1000" dirty="0" err="1"/>
              <a:t>是当地剧院的一名年轻歌手，她冲进办公室向她的父亲吹嘘着名歌剧演员</a:t>
            </a:r>
            <a:r>
              <a:rPr lang="en-US" sz="1000" dirty="0"/>
              <a:t> Emilia </a:t>
            </a:r>
            <a:r>
              <a:rPr lang="en-US" sz="1000" dirty="0" err="1"/>
              <a:t>Marty，此后不久，她与</a:t>
            </a:r>
            <a:r>
              <a:rPr lang="en-US" sz="1000" dirty="0"/>
              <a:t> Dr. </a:t>
            </a:r>
            <a:r>
              <a:rPr lang="en-US" sz="1000" dirty="0" err="1"/>
              <a:t>约会</a:t>
            </a:r>
            <a:r>
              <a:rPr lang="en-US" sz="1000" dirty="0"/>
              <a:t>。 </a:t>
            </a:r>
            <a:r>
              <a:rPr lang="en-US" sz="1000" dirty="0" err="1"/>
              <a:t>Kolenatý</a:t>
            </a:r>
            <a:r>
              <a:rPr lang="en-US" sz="1000" dirty="0"/>
              <a:t> </a:t>
            </a:r>
            <a:r>
              <a:rPr lang="en-US" sz="1000" dirty="0" err="1"/>
              <a:t>一同上场</a:t>
            </a:r>
            <a:r>
              <a:rPr lang="en-US" sz="1000" dirty="0"/>
              <a:t>。 </a:t>
            </a:r>
            <a:r>
              <a:rPr lang="en-US" sz="1000" dirty="0" err="1"/>
              <a:t>她想了解更多有关</a:t>
            </a:r>
            <a:r>
              <a:rPr lang="en-US" sz="1000" dirty="0"/>
              <a:t> Gregor–</a:t>
            </a:r>
            <a:r>
              <a:rPr lang="en-US" sz="1000" dirty="0" err="1"/>
              <a:t>Prus</a:t>
            </a:r>
            <a:r>
              <a:rPr lang="en-US" sz="1000" dirty="0"/>
              <a:t> </a:t>
            </a:r>
            <a:r>
              <a:rPr lang="en-US" sz="1000" dirty="0" err="1"/>
              <a:t>案的信息</a:t>
            </a:r>
            <a:r>
              <a:rPr lang="en-US" sz="1000" dirty="0"/>
              <a:t>。 </a:t>
            </a:r>
            <a:r>
              <a:rPr lang="en-US" sz="1000" dirty="0" err="1"/>
              <a:t>Kolenatý</a:t>
            </a:r>
            <a:r>
              <a:rPr lang="en-US" sz="1000" dirty="0"/>
              <a:t> </a:t>
            </a:r>
            <a:r>
              <a:rPr lang="en-US" sz="1000" dirty="0" err="1"/>
              <a:t>报道：审判是关于普鲁斯男爵的继承权，他于</a:t>
            </a:r>
            <a:r>
              <a:rPr lang="en-US" sz="1000" dirty="0"/>
              <a:t> 1827 </a:t>
            </a:r>
            <a:r>
              <a:rPr lang="en-US" sz="1000" dirty="0" err="1"/>
              <a:t>年死于无子</a:t>
            </a:r>
            <a:r>
              <a:rPr lang="en-US" sz="1000" dirty="0"/>
              <a:t>。 </a:t>
            </a:r>
            <a:r>
              <a:rPr lang="en-US" sz="1000" dirty="0" err="1"/>
              <a:t>他的堂兄埃默里希·普鲁斯</a:t>
            </a:r>
            <a:r>
              <a:rPr lang="en-US" sz="1000" dirty="0"/>
              <a:t> (Emmerich </a:t>
            </a:r>
            <a:r>
              <a:rPr lang="en-US" sz="1000" dirty="0" err="1"/>
              <a:t>Prus</a:t>
            </a:r>
            <a:r>
              <a:rPr lang="en-US" sz="1000" dirty="0"/>
              <a:t>) </a:t>
            </a:r>
            <a:r>
              <a:rPr lang="en-US" sz="1000" dirty="0" err="1"/>
              <a:t>和一位名叫费迪南德·格雷戈尔</a:t>
            </a:r>
            <a:r>
              <a:rPr lang="en-US" sz="1000" dirty="0"/>
              <a:t> (Ferdinand Gregor) </a:t>
            </a:r>
            <a:r>
              <a:rPr lang="en-US" sz="1000" dirty="0" err="1"/>
              <a:t>的年轻人为争夺他的卢科夫庄园而争吵不休，格雷戈尔的继承权来自一项口头法令，据此麦格雷戈先生将继承他的财产</a:t>
            </a:r>
            <a:r>
              <a:rPr lang="en-US" sz="1000" dirty="0"/>
              <a:t>。 </a:t>
            </a:r>
            <a:r>
              <a:rPr lang="en-US" sz="1000" dirty="0" err="1"/>
              <a:t>阿尔伯特，最后的格雷戈里，只有出示书面遗嘱才能胜诉</a:t>
            </a:r>
            <a:r>
              <a:rPr lang="en-US" sz="1000" dirty="0"/>
              <a:t>。 </a:t>
            </a:r>
            <a:r>
              <a:rPr lang="en-US" sz="1000" dirty="0" err="1"/>
              <a:t>奇怪的是，马蒂可以准确描述遗嘱的位置和内容：普鲁斯男爵将他的财产遗赠给了私生子费迪南德格雷戈尔</a:t>
            </a:r>
            <a:r>
              <a:rPr lang="en-US" sz="1000" dirty="0"/>
              <a:t>。 </a:t>
            </a:r>
            <a:r>
              <a:rPr lang="en-US" sz="1000" dirty="0" err="1"/>
              <a:t>他的母亲是一位名叫埃利安·麦格雷戈</a:t>
            </a:r>
            <a:r>
              <a:rPr lang="en-US" sz="1000" dirty="0"/>
              <a:t> (</a:t>
            </a:r>
            <a:r>
              <a:rPr lang="en-US" sz="1000" dirty="0" err="1"/>
              <a:t>Ellian</a:t>
            </a:r>
            <a:r>
              <a:rPr lang="en-US" sz="1000" dirty="0"/>
              <a:t> MacGregor) </a:t>
            </a:r>
            <a:r>
              <a:rPr lang="en-US" sz="1000" dirty="0" err="1"/>
              <a:t>的歌手</a:t>
            </a:r>
            <a:r>
              <a:rPr lang="en-US" sz="1000" dirty="0"/>
              <a:t>。 </a:t>
            </a:r>
            <a:r>
              <a:rPr lang="en-US" sz="1000" dirty="0" err="1"/>
              <a:t>Kolenatý</a:t>
            </a:r>
            <a:r>
              <a:rPr lang="en-US" sz="1000" dirty="0"/>
              <a:t> </a:t>
            </a:r>
            <a:r>
              <a:rPr lang="en-US" sz="1000" dirty="0" err="1"/>
              <a:t>不相信她，但</a:t>
            </a:r>
            <a:r>
              <a:rPr lang="en-US" sz="1000" dirty="0"/>
              <a:t> Gregor </a:t>
            </a:r>
            <a:r>
              <a:rPr lang="en-US" sz="1000" dirty="0" err="1"/>
              <a:t>强迫他调查此事</a:t>
            </a:r>
            <a:r>
              <a:rPr lang="en-US" sz="1000" dirty="0"/>
              <a:t>。 </a:t>
            </a:r>
            <a:r>
              <a:rPr lang="en-US" sz="1000" dirty="0" err="1"/>
              <a:t>阿尔伯特格雷戈尔对马蒂着迷并骚扰她</a:t>
            </a:r>
            <a:r>
              <a:rPr lang="en-US" sz="1000" dirty="0"/>
              <a:t>。 </a:t>
            </a:r>
            <a:r>
              <a:rPr lang="en-US" sz="1000" dirty="0" err="1"/>
              <a:t>她告诉他他能为她做些什么：她正在寻找他一定是从老普鲁斯那里继承来的希腊手稿</a:t>
            </a:r>
            <a:r>
              <a:rPr lang="en-US" sz="1000" dirty="0"/>
              <a:t>。 </a:t>
            </a:r>
            <a:r>
              <a:rPr lang="en-US" sz="1000" dirty="0" err="1"/>
              <a:t>Kolenatý</a:t>
            </a:r>
            <a:r>
              <a:rPr lang="en-US" sz="1000" dirty="0"/>
              <a:t> </a:t>
            </a:r>
            <a:r>
              <a:rPr lang="en-US" sz="1000" dirty="0" err="1"/>
              <a:t>在对手</a:t>
            </a:r>
            <a:r>
              <a:rPr lang="en-US" sz="1000" dirty="0"/>
              <a:t> Jaroslav </a:t>
            </a:r>
            <a:r>
              <a:rPr lang="en-US" sz="1000" dirty="0" err="1"/>
              <a:t>Prus</a:t>
            </a:r>
            <a:r>
              <a:rPr lang="en-US" sz="1000" dirty="0"/>
              <a:t> </a:t>
            </a:r>
            <a:r>
              <a:rPr lang="en-US" sz="1000" dirty="0" err="1"/>
              <a:t>的房子里找到了遗嘱，并与他一起返回</a:t>
            </a:r>
            <a:r>
              <a:rPr lang="en-US" sz="1000" dirty="0"/>
              <a:t>。 </a:t>
            </a:r>
            <a:r>
              <a:rPr lang="en-US" sz="1000" dirty="0" err="1"/>
              <a:t>仍然需要澄清的是，费迪南德格雷戈尔是否真的是普鲁斯男爵的儿子</a:t>
            </a:r>
            <a:r>
              <a:rPr lang="en-US" sz="1000" dirty="0"/>
              <a:t>。 Emilia Marty </a:t>
            </a:r>
            <a:r>
              <a:rPr lang="en-US" sz="1000" dirty="0" err="1"/>
              <a:t>想要给</a:t>
            </a:r>
            <a:r>
              <a:rPr lang="en-US" sz="1000" dirty="0"/>
              <a:t> </a:t>
            </a:r>
            <a:r>
              <a:rPr lang="en-US" sz="1000" dirty="0" err="1"/>
              <a:t>Kolenatý</a:t>
            </a:r>
            <a:r>
              <a:rPr lang="en-US" sz="1000" dirty="0"/>
              <a:t> </a:t>
            </a:r>
            <a:r>
              <a:rPr lang="en-US" sz="1000" dirty="0" err="1"/>
              <a:t>一份旧文件，以提供证据</a:t>
            </a:r>
            <a:endParaRPr lang="en-US" sz="1000" dirty="0"/>
          </a:p>
          <a:p>
            <a:endParaRPr lang="en-US" sz="1000" dirty="0"/>
          </a:p>
          <a:p>
            <a:r>
              <a:rPr lang="zh-CN" altLang="en-US" sz="1000" dirty="0"/>
              <a:t>第二幕 </a:t>
            </a:r>
            <a:endParaRPr lang="de-DE" altLang="zh-CN" sz="1000" dirty="0"/>
          </a:p>
          <a:p>
            <a:endParaRPr lang="de-DE" altLang="zh-CN" sz="1000" dirty="0"/>
          </a:p>
          <a:p>
            <a:r>
              <a:rPr lang="zh-CN" altLang="en-US" sz="1000" dirty="0"/>
              <a:t>在剧院演出之后。 一位清洁女工和一位机械师谈论 </a:t>
            </a:r>
            <a:r>
              <a:rPr lang="en-US" altLang="zh-CN" sz="1000" dirty="0"/>
              <a:t>Marty</a:t>
            </a:r>
            <a:r>
              <a:rPr lang="zh-CN" altLang="en-US" sz="1000" dirty="0"/>
              <a:t>，它在这里取得了巨大的成功。 几个仰慕者在等着她：</a:t>
            </a:r>
            <a:r>
              <a:rPr lang="en-US" altLang="zh-CN" sz="1000" dirty="0"/>
              <a:t>Jaroslav </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Albert Gregor</a:t>
            </a:r>
            <a:r>
              <a:rPr lang="zh-CN" altLang="en-US" sz="1000" dirty="0"/>
              <a:t>。 最后是 </a:t>
            </a:r>
            <a:r>
              <a:rPr lang="en-US" altLang="zh-CN" sz="1000" dirty="0" err="1"/>
              <a:t>Prus</a:t>
            </a:r>
            <a:r>
              <a:rPr lang="en-US" altLang="zh-CN" sz="1000" dirty="0"/>
              <a:t> </a:t>
            </a:r>
            <a:r>
              <a:rPr lang="zh-CN" altLang="en-US" sz="1000" dirty="0"/>
              <a:t>的儿子 </a:t>
            </a:r>
            <a:r>
              <a:rPr lang="en-US" altLang="zh-CN" sz="1000" dirty="0" err="1"/>
              <a:t>Janek</a:t>
            </a:r>
            <a:r>
              <a:rPr lang="zh-CN" altLang="en-US" sz="1000" dirty="0"/>
              <a:t>，他刚刚发现他的未婚妻 </a:t>
            </a:r>
            <a:r>
              <a:rPr lang="en-US" altLang="zh-CN" sz="1000" dirty="0"/>
              <a:t>Krista </a:t>
            </a:r>
            <a:r>
              <a:rPr lang="zh-CN" altLang="en-US" sz="1000" dirty="0"/>
              <a:t>想要和他分手，因为这门艺术。 马蒂冷漠或粗鲁地回应所有赞美。 她只给了疯老头豪克</a:t>
            </a:r>
            <a:r>
              <a:rPr lang="en-US" altLang="zh-CN" sz="1000" dirty="0"/>
              <a:t>-</a:t>
            </a:r>
            <a:r>
              <a:rPr lang="zh-CN" altLang="en-US" sz="1000" dirty="0"/>
              <a:t>森多夫一个吻。 他相信他从她身上认出了歌手 </a:t>
            </a:r>
            <a:r>
              <a:rPr lang="en-US" altLang="zh-CN" sz="1000" dirty="0"/>
              <a:t>Eugenia Montez</a:t>
            </a:r>
            <a:r>
              <a:rPr lang="zh-CN" altLang="en-US" sz="1000" dirty="0"/>
              <a:t>，五十年前他与她有过一段恋情。 艾米莉亚向他展示了自己。 雅罗斯拉夫</a:t>
            </a:r>
            <a:r>
              <a:rPr lang="en-US" altLang="zh-CN" sz="1000" dirty="0"/>
              <a:t>·</a:t>
            </a:r>
            <a:r>
              <a:rPr lang="zh-CN" altLang="en-US" sz="1000" dirty="0"/>
              <a:t>普鲁斯 </a:t>
            </a:r>
            <a:r>
              <a:rPr lang="en-US" altLang="zh-CN" sz="1000" dirty="0"/>
              <a:t>(Jaroslav </a:t>
            </a:r>
            <a:r>
              <a:rPr lang="en-US" altLang="zh-CN" sz="1000" dirty="0" err="1"/>
              <a:t>Prus</a:t>
            </a:r>
            <a:r>
              <a:rPr lang="en-US" altLang="zh-CN" sz="1000" dirty="0"/>
              <a:t>) </a:t>
            </a:r>
            <a:r>
              <a:rPr lang="zh-CN" altLang="en-US" sz="1000" dirty="0"/>
              <a:t>在文件中发现了情书，均署名 </a:t>
            </a:r>
            <a:r>
              <a:rPr lang="en-US" altLang="zh-CN" sz="1000" dirty="0"/>
              <a:t>E.M. </a:t>
            </a:r>
            <a:r>
              <a:rPr lang="zh-CN" altLang="en-US" sz="1000" dirty="0"/>
              <a:t>他认为，有问题的继承人不是 </a:t>
            </a:r>
            <a:r>
              <a:rPr lang="en-US" altLang="zh-CN" sz="1000" dirty="0" err="1"/>
              <a:t>Ellian</a:t>
            </a:r>
            <a:r>
              <a:rPr lang="en-US" altLang="zh-CN" sz="1000" dirty="0"/>
              <a:t> MacGregor </a:t>
            </a:r>
            <a:r>
              <a:rPr lang="zh-CN" altLang="en-US" sz="1000" dirty="0"/>
              <a:t>的母亲，而是 </a:t>
            </a:r>
            <a:r>
              <a:rPr lang="en-US" altLang="zh-CN" sz="1000" dirty="0"/>
              <a:t>Elina </a:t>
            </a:r>
            <a:r>
              <a:rPr lang="en-US" altLang="zh-CN" sz="1000" dirty="0" err="1"/>
              <a:t>Makropulos</a:t>
            </a:r>
            <a:r>
              <a:rPr lang="en-US" altLang="zh-CN" sz="1000" dirty="0"/>
              <a:t>——</a:t>
            </a:r>
            <a:r>
              <a:rPr lang="zh-CN" altLang="en-US" sz="1000" dirty="0"/>
              <a:t>他在旧的洗礼登记册上找到的这个名字。 结果，所有权将不再属于格雷戈尔，而是继续授予普鲁斯。 他还提到了一份他发现但不想放弃的密封的希腊文件。 艾米莉亚</a:t>
            </a:r>
            <a:r>
              <a:rPr lang="en-US" altLang="zh-CN" sz="1000" dirty="0"/>
              <a:t>·</a:t>
            </a:r>
            <a:r>
              <a:rPr lang="zh-CN" altLang="en-US" sz="1000" dirty="0"/>
              <a:t>马蒂只能说服他以一夜情为代价把文件交给她</a:t>
            </a:r>
            <a:endParaRPr lang="de-DE" altLang="zh-CN" sz="1000" dirty="0"/>
          </a:p>
          <a:p>
            <a:endParaRPr lang="de-DE" sz="1000" dirty="0"/>
          </a:p>
          <a:p>
            <a:r>
              <a:rPr lang="zh-CN" altLang="en-US" sz="1000" dirty="0"/>
              <a:t>第三幕 在旅馆里。 在他们一起度过的那个晚上之后，雅罗斯拉夫</a:t>
            </a:r>
            <a:r>
              <a:rPr lang="en-US" altLang="zh-CN" sz="1000" dirty="0"/>
              <a:t>·</a:t>
            </a:r>
            <a:r>
              <a:rPr lang="zh-CN" altLang="en-US" sz="1000" dirty="0"/>
              <a:t>普鲁斯将密封的文件交给了艾米莉亚。 他被她的冷漠击退了。 他收到一封信，上面写着他儿子的遗言：</a:t>
            </a:r>
            <a:r>
              <a:rPr lang="en-US" altLang="zh-CN" sz="1000" dirty="0" err="1"/>
              <a:t>Janek</a:t>
            </a:r>
            <a:r>
              <a:rPr lang="en-US" altLang="zh-CN" sz="1000" dirty="0"/>
              <a:t> </a:t>
            </a:r>
            <a:r>
              <a:rPr lang="zh-CN" altLang="en-US" sz="1000" dirty="0"/>
              <a:t>出于对 </a:t>
            </a:r>
            <a:r>
              <a:rPr lang="en-US" altLang="zh-CN" sz="1000" dirty="0"/>
              <a:t>Emilia Marty </a:t>
            </a:r>
            <a:r>
              <a:rPr lang="zh-CN" altLang="en-US" sz="1000" dirty="0"/>
              <a:t>的单恋而开枪自杀。 她没有表现出任何情绪。 </a:t>
            </a:r>
            <a:r>
              <a:rPr lang="en-US" altLang="zh-CN" sz="1000" dirty="0"/>
              <a:t>Hauk-</a:t>
            </a:r>
            <a:r>
              <a:rPr lang="en-US" altLang="zh-CN" sz="1000" dirty="0" err="1"/>
              <a:t>Šendorf</a:t>
            </a:r>
            <a:r>
              <a:rPr lang="en-US" altLang="zh-CN" sz="1000" dirty="0"/>
              <a:t> </a:t>
            </a:r>
            <a:r>
              <a:rPr lang="zh-CN" altLang="en-US" sz="1000" dirty="0"/>
              <a:t>再次出现。 他想和她一起逃到西班牙，她自然而然地同意了。 离开的标志是博士的出现。 </a:t>
            </a:r>
            <a:r>
              <a:rPr lang="en-US" altLang="zh-CN" sz="1000" dirty="0" err="1"/>
              <a:t>Kolenatý</a:t>
            </a:r>
            <a:r>
              <a:rPr lang="zh-CN" altLang="en-US" sz="1000" dirty="0"/>
              <a:t>、</a:t>
            </a:r>
            <a:r>
              <a:rPr lang="en-US" altLang="zh-CN" sz="1000" dirty="0"/>
              <a:t>Gregor</a:t>
            </a:r>
            <a:r>
              <a:rPr lang="zh-CN" altLang="en-US" sz="1000" dirty="0"/>
              <a:t>、</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Krista </a:t>
            </a:r>
            <a:r>
              <a:rPr lang="zh-CN" altLang="en-US" sz="1000" dirty="0"/>
              <a:t>阻止了比赛。 她被指控伪造文件：她给克里斯塔的亲笔签名和据称是旧文件上的签名是一样的。 此外，她的良心上还有 </a:t>
            </a:r>
            <a:r>
              <a:rPr lang="en-US" altLang="zh-CN" sz="1000" dirty="0" err="1"/>
              <a:t>Janek</a:t>
            </a:r>
            <a:r>
              <a:rPr lang="zh-CN" altLang="en-US" sz="1000" dirty="0"/>
              <a:t>。 搜查她的行李后发现了更多的罪证，艾米莉亚</a:t>
            </a:r>
            <a:r>
              <a:rPr lang="en-US" altLang="zh-CN" sz="1000" dirty="0"/>
              <a:t>·</a:t>
            </a:r>
            <a:r>
              <a:rPr lang="zh-CN" altLang="en-US" sz="1000" dirty="0"/>
              <a:t>马蒂终于不得不揭开她的秘密：她的名字叫艾琳娜</a:t>
            </a:r>
            <a:r>
              <a:rPr lang="en-US" altLang="zh-CN" sz="1000" dirty="0"/>
              <a:t>·</a:t>
            </a:r>
            <a:r>
              <a:rPr lang="zh-CN" altLang="en-US" sz="1000" dirty="0"/>
              <a:t>马克罗普洛斯，她于 </a:t>
            </a:r>
            <a:r>
              <a:rPr lang="en-US" altLang="zh-CN" sz="1000" dirty="0"/>
              <a:t>1585 </a:t>
            </a:r>
            <a:r>
              <a:rPr lang="zh-CN" altLang="en-US" sz="1000" dirty="0"/>
              <a:t>年出生在克里特岛。 她的父亲 </a:t>
            </a:r>
            <a:r>
              <a:rPr lang="en-US" altLang="zh-CN" sz="1000" dirty="0"/>
              <a:t>Hieronymus </a:t>
            </a:r>
            <a:r>
              <a:rPr lang="en-US" altLang="zh-CN" sz="1000" dirty="0" err="1"/>
              <a:t>Makropulos</a:t>
            </a:r>
            <a:r>
              <a:rPr lang="en-US" altLang="zh-CN" sz="1000" dirty="0"/>
              <a:t> </a:t>
            </a:r>
            <a:r>
              <a:rPr lang="zh-CN" altLang="en-US" sz="1000" dirty="0"/>
              <a:t>是布拉格的一名炼金术士，也是鲁道夫二世皇帝的私人医生。他不得不在她身上测试一种长生不老药，这种药本可以让她长生不老。 然后她陷入昏迷，她的父亲进了监狱。 一周后，她醒来并逃走了。 从那以后，她有了很多名字，包括 </a:t>
            </a:r>
            <a:r>
              <a:rPr lang="en-US" altLang="zh-CN" sz="1000" dirty="0" err="1"/>
              <a:t>Ellian</a:t>
            </a:r>
            <a:r>
              <a:rPr lang="en-US" altLang="zh-CN" sz="1000" dirty="0"/>
              <a:t> MacGregor </a:t>
            </a:r>
            <a:r>
              <a:rPr lang="zh-CN" altLang="en-US" sz="1000" dirty="0"/>
              <a:t>和 </a:t>
            </a:r>
            <a:r>
              <a:rPr lang="en-US" altLang="zh-CN" sz="1000" dirty="0"/>
              <a:t>Eugenia Montez</a:t>
            </a:r>
            <a:r>
              <a:rPr lang="zh-CN" altLang="en-US" sz="1000" dirty="0"/>
              <a:t>。 她将她父亲的食谱留给了普鲁斯男爵，他是她唯一爱过的男人，并且与他育有一个儿子费迪南德。 现在丹药的效果已经过期了。 为了再活 </a:t>
            </a:r>
            <a:r>
              <a:rPr lang="en-US" altLang="zh-CN" sz="1000" dirty="0"/>
              <a:t>300 </a:t>
            </a:r>
            <a:r>
              <a:rPr lang="zh-CN" altLang="en-US" sz="1000" dirty="0"/>
              <a:t>年，她一直在寻找食谱。 她现在已经意识到她想屈服于有限，并将长生不老药的配方交给克丽丝塔，她拿走了并烧掉了。</a:t>
            </a:r>
            <a:endParaRPr lang="en-US" sz="1000" dirty="0"/>
          </a:p>
        </p:txBody>
      </p:sp>
      <p:sp>
        <p:nvSpPr>
          <p:cNvPr id="6" name="Rectangle 1">
            <a:extLst>
              <a:ext uri="{FF2B5EF4-FFF2-40B4-BE49-F238E27FC236}">
                <a16:creationId xmlns:a16="http://schemas.microsoft.com/office/drawing/2014/main" id="{CD7EF85A-AC9E-0C51-B1D4-D46FCC58D695}"/>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0604F16-F73D-299D-9935-760599289D84}"/>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52484DD9-3CF6-1D74-DE18-4B947410AB6E}"/>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04BA5DBF-7E37-83DD-7128-CD92EC33629F}"/>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Grafik 11" descr="Ein Bild, das Person enthält.&#10;&#10;Automatisch generierte Beschreibung">
            <a:extLst>
              <a:ext uri="{FF2B5EF4-FFF2-40B4-BE49-F238E27FC236}">
                <a16:creationId xmlns:a16="http://schemas.microsoft.com/office/drawing/2014/main" id="{86F0A539-6074-8BED-872E-3273236CB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2400"/>
            <a:ext cx="4666573" cy="3195588"/>
          </a:xfrm>
          <a:prstGeom prst="rect">
            <a:avLst/>
          </a:prstGeom>
        </p:spPr>
      </p:pic>
    </p:spTree>
    <p:extLst>
      <p:ext uri="{BB962C8B-B14F-4D97-AF65-F5344CB8AC3E}">
        <p14:creationId xmlns:p14="http://schemas.microsoft.com/office/powerpoint/2010/main" val="9333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627EF8-FECA-D185-E107-29F4C660D754}"/>
              </a:ext>
            </a:extLst>
          </p:cNvPr>
          <p:cNvPicPr>
            <a:picLocks noChangeAspect="1"/>
          </p:cNvPicPr>
          <p:nvPr/>
        </p:nvPicPr>
        <p:blipFill>
          <a:blip r:embed="rId2"/>
          <a:stretch>
            <a:fillRect/>
          </a:stretch>
        </p:blipFill>
        <p:spPr>
          <a:xfrm>
            <a:off x="3914641" y="71120"/>
            <a:ext cx="2076718" cy="1107583"/>
          </a:xfrm>
          <a:prstGeom prst="rect">
            <a:avLst/>
          </a:prstGeom>
        </p:spPr>
      </p:pic>
      <p:sp>
        <p:nvSpPr>
          <p:cNvPr id="5" name="Textfeld 4">
            <a:extLst>
              <a:ext uri="{FF2B5EF4-FFF2-40B4-BE49-F238E27FC236}">
                <a16:creationId xmlns:a16="http://schemas.microsoft.com/office/drawing/2014/main" id="{27897597-23F8-6154-35C3-19616E7AC78F}"/>
              </a:ext>
            </a:extLst>
          </p:cNvPr>
          <p:cNvSpPr txBox="1"/>
          <p:nvPr/>
        </p:nvSpPr>
        <p:spPr>
          <a:xfrm>
            <a:off x="122014" y="1107583"/>
            <a:ext cx="4830986" cy="5478423"/>
          </a:xfrm>
          <a:prstGeom prst="rect">
            <a:avLst/>
          </a:prstGeom>
          <a:noFill/>
        </p:spPr>
        <p:txBody>
          <a:bodyPr wrap="square">
            <a:spAutoFit/>
          </a:bodyPr>
          <a:lstStyle/>
          <a:p>
            <a:r>
              <a:rPr lang="en-US" sz="1000" dirty="0">
                <a:latin typeface="DengXian (Textkörper)"/>
              </a:rPr>
              <a:t>1816 年 2 月 20 </a:t>
            </a:r>
            <a:r>
              <a:rPr lang="en-US" sz="1000" dirty="0" err="1">
                <a:latin typeface="DengXian (Textkörper)"/>
              </a:rPr>
              <a:t>日，即作曲家</a:t>
            </a:r>
            <a:r>
              <a:rPr lang="en-US" sz="1000" dirty="0">
                <a:latin typeface="DengXian (Textkörper)"/>
              </a:rPr>
              <a:t> 24 </a:t>
            </a:r>
            <a:r>
              <a:rPr lang="en-US" sz="1000" dirty="0" err="1">
                <a:latin typeface="DengXian (Textkörper)"/>
              </a:rPr>
              <a:t>岁生日前</a:t>
            </a:r>
            <a:r>
              <a:rPr lang="en-US" sz="1000" dirty="0">
                <a:latin typeface="DengXian (Textkörper)"/>
              </a:rPr>
              <a:t> 9 </a:t>
            </a:r>
            <a:r>
              <a:rPr lang="en-US" sz="1000" dirty="0" err="1">
                <a:latin typeface="DengXian (Textkörper)"/>
              </a:rPr>
              <a:t>天，焦阿基诺·罗西尼</a:t>
            </a:r>
            <a:r>
              <a:rPr lang="en-US" sz="1000" dirty="0">
                <a:latin typeface="DengXian (Textkörper)"/>
              </a:rPr>
              <a:t> (</a:t>
            </a:r>
            <a:r>
              <a:rPr lang="en-US" sz="1000" dirty="0" err="1">
                <a:latin typeface="DengXian (Textkörper)"/>
              </a:rPr>
              <a:t>Gioachino</a:t>
            </a:r>
            <a:r>
              <a:rPr lang="en-US" sz="1000" dirty="0">
                <a:latin typeface="DengXian (Textkörper)"/>
              </a:rPr>
              <a:t> Rossini) </a:t>
            </a:r>
            <a:r>
              <a:rPr lang="en-US" sz="1000" dirty="0" err="1">
                <a:latin typeface="DengXian (Textkörper)"/>
              </a:rPr>
              <a:t>的喜歌剧“Il</a:t>
            </a:r>
            <a:r>
              <a:rPr lang="en-US" sz="1000" dirty="0">
                <a:latin typeface="DengXian (Textkörper)"/>
              </a:rPr>
              <a:t> </a:t>
            </a:r>
            <a:r>
              <a:rPr lang="en-US" sz="1000" dirty="0" err="1">
                <a:latin typeface="DengXian (Textkörper)"/>
              </a:rPr>
              <a:t>barbiere</a:t>
            </a:r>
            <a:r>
              <a:rPr lang="en-US" sz="1000" dirty="0">
                <a:latin typeface="DengXian (Textkörper)"/>
              </a:rPr>
              <a:t> di </a:t>
            </a:r>
            <a:r>
              <a:rPr lang="en-US" sz="1000" dirty="0" err="1">
                <a:latin typeface="DengXian (Textkörper)"/>
              </a:rPr>
              <a:t>Siviglia</a:t>
            </a:r>
            <a:r>
              <a:rPr lang="en-US" sz="1000" dirty="0">
                <a:latin typeface="DengXian (Textkörper)"/>
              </a:rPr>
              <a:t> ossia la inutile pre-</a:t>
            </a:r>
            <a:r>
              <a:rPr lang="en-US" sz="1000" dirty="0" err="1">
                <a:latin typeface="DengXian (Textkörper)"/>
              </a:rPr>
              <a:t>cauzione”在罗马的阿根廷剧院首演</a:t>
            </a:r>
            <a:r>
              <a:rPr lang="en-US" sz="1000" dirty="0">
                <a:latin typeface="DengXian (Textkörper)"/>
              </a:rPr>
              <a:t>。 </a:t>
            </a:r>
            <a:r>
              <a:rPr lang="en-US" sz="1000" dirty="0" err="1">
                <a:latin typeface="DengXian (Textkörper)"/>
              </a:rPr>
              <a:t>罗西尼</a:t>
            </a:r>
            <a:r>
              <a:rPr lang="en-US" sz="1000" dirty="0">
                <a:latin typeface="DengXian (Textkörper)"/>
              </a:rPr>
              <a:t> (Rossini) </a:t>
            </a:r>
            <a:r>
              <a:rPr lang="en-US" sz="1000" dirty="0" err="1">
                <a:latin typeface="DengXian (Textkörper)"/>
              </a:rPr>
              <a:t>是一位来自佩萨罗</a:t>
            </a:r>
            <a:r>
              <a:rPr lang="en-US" sz="1000" dirty="0">
                <a:latin typeface="DengXian (Textkörper)"/>
              </a:rPr>
              <a:t> (Pesaro) </a:t>
            </a:r>
            <a:r>
              <a:rPr lang="en-US" sz="1000" dirty="0" err="1">
                <a:latin typeface="DengXian (Textkörper)"/>
              </a:rPr>
              <a:t>的音乐家之子，他已经是欧洲著名的歌剧作曲家，如果不是最著名的话</a:t>
            </a:r>
            <a:r>
              <a:rPr lang="en-US" sz="1000" dirty="0">
                <a:latin typeface="DengXian (Textkörper)"/>
              </a:rPr>
              <a:t>。 </a:t>
            </a:r>
            <a:r>
              <a:rPr lang="en-US" sz="1000" dirty="0" err="1">
                <a:latin typeface="DengXian (Textkörper)"/>
              </a:rPr>
              <a:t>他的第一部歌剧《Demetrio</a:t>
            </a:r>
            <a:r>
              <a:rPr lang="en-US" sz="1000" dirty="0">
                <a:latin typeface="DengXian (Textkörper)"/>
              </a:rPr>
              <a:t> e </a:t>
            </a:r>
            <a:r>
              <a:rPr lang="en-US" sz="1000" dirty="0" err="1">
                <a:latin typeface="DengXian (Textkörper)"/>
              </a:rPr>
              <a:t>Polibio》于</a:t>
            </a:r>
            <a:r>
              <a:rPr lang="en-US" sz="1000" dirty="0">
                <a:latin typeface="DengXian (Textkörper)"/>
              </a:rPr>
              <a:t> 1808 年创作，1812 年在罗马首演。1810 </a:t>
            </a:r>
            <a:r>
              <a:rPr lang="en-US" sz="1000" dirty="0" err="1">
                <a:latin typeface="DengXian (Textkörper)"/>
              </a:rPr>
              <a:t>年，他作为歌剧作曲家在威尼斯首次亮相，作品有《La</a:t>
            </a:r>
            <a:r>
              <a:rPr lang="en-US" sz="1000" dirty="0">
                <a:latin typeface="DengXian (Textkörper)"/>
              </a:rPr>
              <a:t> </a:t>
            </a:r>
            <a:r>
              <a:rPr lang="en-US" sz="1000" dirty="0" err="1">
                <a:latin typeface="DengXian (Textkörper)"/>
              </a:rPr>
              <a:t>cambiale</a:t>
            </a:r>
            <a:r>
              <a:rPr lang="en-US" sz="1000" dirty="0">
                <a:latin typeface="DengXian (Textkörper)"/>
              </a:rPr>
              <a:t> di </a:t>
            </a:r>
            <a:r>
              <a:rPr lang="en-US" sz="1000" dirty="0" err="1">
                <a:latin typeface="DengXian (Textkörper)"/>
              </a:rPr>
              <a:t>matrimonio</a:t>
            </a:r>
            <a:r>
              <a:rPr lang="en-US" sz="1000" dirty="0">
                <a:latin typeface="DengXian (Textkörper)"/>
              </a:rPr>
              <a:t>》、《</a:t>
            </a:r>
            <a:r>
              <a:rPr lang="en-US" sz="1000" dirty="0" err="1">
                <a:latin typeface="DengXian (Textkörper)"/>
              </a:rPr>
              <a:t>Tancredi》和《L</a:t>
            </a:r>
            <a:r>
              <a:rPr lang="en-US" sz="1000" dirty="0">
                <a:latin typeface="DengXian (Textkörper)"/>
              </a:rPr>
              <a:t>》 “</a:t>
            </a:r>
            <a:r>
              <a:rPr lang="en-US" sz="1000" dirty="0" err="1">
                <a:latin typeface="DengXian (Textkörper)"/>
              </a:rPr>
              <a:t>阿尔及利亚的意大利人</a:t>
            </a:r>
            <a:r>
              <a:rPr lang="en-US" sz="1000" dirty="0">
                <a:latin typeface="DengXian (Textkörper)"/>
              </a:rPr>
              <a:t>”，</a:t>
            </a:r>
            <a:r>
              <a:rPr lang="en-US" sz="1000" dirty="0" err="1">
                <a:latin typeface="DengXian (Textkörper)"/>
              </a:rPr>
              <a:t>这两部作品也于</a:t>
            </a:r>
            <a:r>
              <a:rPr lang="en-US" sz="1000" dirty="0">
                <a:latin typeface="DengXian (Textkörper)"/>
              </a:rPr>
              <a:t> 1813 </a:t>
            </a:r>
            <a:r>
              <a:rPr lang="en-US" sz="1000" dirty="0" err="1">
                <a:latin typeface="DengXian (Textkörper)"/>
              </a:rPr>
              <a:t>年在威尼斯首演</a:t>
            </a:r>
            <a:r>
              <a:rPr lang="en-US" sz="1000" dirty="0">
                <a:latin typeface="DengXian (Textkörper)"/>
              </a:rPr>
              <a:t> - </a:t>
            </a:r>
            <a:r>
              <a:rPr lang="en-US" sz="1000" dirty="0" err="1">
                <a:latin typeface="DengXian (Textkörper)"/>
              </a:rPr>
              <a:t>他一举成名</a:t>
            </a:r>
            <a:r>
              <a:rPr lang="en-US" sz="1000" dirty="0">
                <a:latin typeface="DengXian (Textkörper)"/>
              </a:rPr>
              <a:t>。 从 1815 </a:t>
            </a:r>
            <a:r>
              <a:rPr lang="en-US" sz="1000" dirty="0" err="1">
                <a:latin typeface="DengXian (Textkörper)"/>
              </a:rPr>
              <a:t>年到</a:t>
            </a:r>
            <a:r>
              <a:rPr lang="en-US" sz="1000" dirty="0">
                <a:latin typeface="DengXian (Textkörper)"/>
              </a:rPr>
              <a:t> 1823 </a:t>
            </a:r>
            <a:r>
              <a:rPr lang="en-US" sz="1000" dirty="0" err="1">
                <a:latin typeface="DengXian (Textkörper)"/>
              </a:rPr>
              <a:t>年，罗西尼与那不勒斯的经理多梅尼科·巴尔巴哈</a:t>
            </a:r>
            <a:r>
              <a:rPr lang="en-US" sz="1000" dirty="0">
                <a:latin typeface="DengXian (Textkörper)"/>
              </a:rPr>
              <a:t> (Domenico </a:t>
            </a:r>
            <a:r>
              <a:rPr lang="en-US" sz="1000" dirty="0" err="1">
                <a:latin typeface="DengXian (Textkörper)"/>
              </a:rPr>
              <a:t>Barbaja</a:t>
            </a:r>
            <a:r>
              <a:rPr lang="en-US" sz="1000" dirty="0">
                <a:latin typeface="DengXian (Textkörper)"/>
              </a:rPr>
              <a:t>) </a:t>
            </a:r>
            <a:r>
              <a:rPr lang="en-US" sz="1000" dirty="0" err="1">
                <a:latin typeface="DengXian (Textkörper)"/>
              </a:rPr>
              <a:t>签订合同，后者聘请他担任那不勒斯歌剧院圣卡洛</a:t>
            </a:r>
            <a:r>
              <a:rPr lang="en-US" sz="1000" dirty="0">
                <a:latin typeface="DengXian (Textkörper)"/>
              </a:rPr>
              <a:t> (San Carlo) </a:t>
            </a:r>
            <a:r>
              <a:rPr lang="en-US" sz="1000" dirty="0" err="1">
                <a:latin typeface="DengXian (Textkörper)"/>
              </a:rPr>
              <a:t>和丰多</a:t>
            </a:r>
            <a:r>
              <a:rPr lang="en-US" sz="1000" dirty="0">
                <a:latin typeface="DengXian (Textkörper)"/>
              </a:rPr>
              <a:t> (</a:t>
            </a:r>
            <a:r>
              <a:rPr lang="en-US" sz="1000" dirty="0" err="1">
                <a:latin typeface="DengXian (Textkörper)"/>
              </a:rPr>
              <a:t>Fondo</a:t>
            </a:r>
            <a:r>
              <a:rPr lang="en-US" sz="1000" dirty="0">
                <a:latin typeface="DengXian (Textkörper)"/>
              </a:rPr>
              <a:t>) </a:t>
            </a:r>
            <a:r>
              <a:rPr lang="en-US" sz="1000" dirty="0" err="1">
                <a:latin typeface="DengXian (Textkörper)"/>
              </a:rPr>
              <a:t>歌剧院的音乐总监，条件是他每年为这些歌剧院创作两部歌剧</a:t>
            </a:r>
            <a:r>
              <a:rPr lang="en-US" sz="1000" dirty="0">
                <a:latin typeface="DengXian (Textkörper)"/>
              </a:rPr>
              <a:t>。 </a:t>
            </a:r>
            <a:r>
              <a:rPr lang="en-US" sz="1000" dirty="0" err="1">
                <a:latin typeface="DengXian (Textkörper)"/>
              </a:rPr>
              <a:t>然而，这并没有阻止罗西尼做出其他承诺，因此在</a:t>
            </a:r>
            <a:r>
              <a:rPr lang="en-US" sz="1000" dirty="0">
                <a:latin typeface="DengXian (Textkörper)"/>
              </a:rPr>
              <a:t> 1815 年 12 月 15 </a:t>
            </a:r>
            <a:r>
              <a:rPr lang="en-US" sz="1000" dirty="0" err="1">
                <a:latin typeface="DengXian (Textkörper)"/>
              </a:rPr>
              <a:t>日，他与罗马阿根廷剧院的指挥弗朗切斯科·斯福尔扎-切萨里尼</a:t>
            </a:r>
            <a:r>
              <a:rPr lang="en-US" sz="1000" dirty="0">
                <a:latin typeface="DengXian (Textkörper)"/>
              </a:rPr>
              <a:t> (Francesco Sforza-</a:t>
            </a:r>
            <a:r>
              <a:rPr lang="en-US" sz="1000" dirty="0" err="1">
                <a:latin typeface="DengXian (Textkörper)"/>
              </a:rPr>
              <a:t>Cesarini</a:t>
            </a:r>
            <a:r>
              <a:rPr lang="en-US" sz="1000" dirty="0">
                <a:latin typeface="DengXian (Textkörper)"/>
              </a:rPr>
              <a:t>) </a:t>
            </a:r>
            <a:r>
              <a:rPr lang="en-US" sz="1000" dirty="0" err="1">
                <a:latin typeface="DengXian (Textkörper)"/>
              </a:rPr>
              <a:t>签订了一份合同，由他创作一部歌剧</a:t>
            </a:r>
            <a:r>
              <a:rPr lang="en-US" sz="1000" dirty="0">
                <a:latin typeface="DengXian (Textkörper)"/>
              </a:rPr>
              <a:t>。 </a:t>
            </a:r>
            <a:r>
              <a:rPr lang="en-US" sz="1000" dirty="0" err="1">
                <a:latin typeface="DengXian (Textkörper)"/>
              </a:rPr>
              <a:t>根据合同，作曲家必须接受经理给他的任何剧本，在三周内完成歌剧，根据歌手的声音和要求改编音乐，指导排练，并作为前三场演出的成员</a:t>
            </a:r>
            <a:r>
              <a:rPr lang="en-US" sz="1000" dirty="0">
                <a:latin typeface="DengXian (Textkörper)"/>
              </a:rPr>
              <a:t>。 “</a:t>
            </a:r>
            <a:r>
              <a:rPr lang="en-US" sz="1000" dirty="0" err="1">
                <a:latin typeface="DengXian (Textkörper)"/>
              </a:rPr>
              <a:t>大键琴大师</a:t>
            </a:r>
            <a:r>
              <a:rPr lang="en-US" sz="1000" dirty="0">
                <a:latin typeface="DengXian (Textkörper)"/>
              </a:rPr>
              <a:t>”。 </a:t>
            </a:r>
            <a:r>
              <a:rPr lang="en-US" sz="1000" dirty="0" err="1">
                <a:latin typeface="DengXian (Textkörper)"/>
              </a:rPr>
              <a:t>然而，在实践中，罗西尼说他在主题问题上一定有相当大的发言权，因此最终选择权落在了博马舍的“Le</a:t>
            </a:r>
            <a:r>
              <a:rPr lang="en-US" sz="1000" dirty="0">
                <a:latin typeface="DengXian (Textkörper)"/>
              </a:rPr>
              <a:t> </a:t>
            </a:r>
            <a:r>
              <a:rPr lang="en-US" sz="1000" dirty="0" err="1">
                <a:latin typeface="DengXian (Textkörper)"/>
              </a:rPr>
              <a:t>barbier</a:t>
            </a:r>
            <a:r>
              <a:rPr lang="en-US" sz="1000" dirty="0">
                <a:latin typeface="DengXian (Textkörper)"/>
              </a:rPr>
              <a:t> de </a:t>
            </a:r>
            <a:r>
              <a:rPr lang="en-US" sz="1000" dirty="0" err="1">
                <a:latin typeface="DengXian (Textkörper)"/>
              </a:rPr>
              <a:t>Séville”身上</a:t>
            </a:r>
            <a:r>
              <a:rPr lang="en-US" sz="1000" dirty="0">
                <a:latin typeface="DengXian (Textkörper)"/>
              </a:rPr>
              <a:t>。 </a:t>
            </a:r>
            <a:r>
              <a:rPr lang="en-US" sz="1000" dirty="0" err="1">
                <a:latin typeface="DengXian (Textkörper)"/>
              </a:rPr>
              <a:t>在他创作的</a:t>
            </a:r>
            <a:r>
              <a:rPr lang="en-US" sz="1000" dirty="0">
                <a:latin typeface="DengXian (Textkörper)"/>
              </a:rPr>
              <a:t> 34 </a:t>
            </a:r>
            <a:r>
              <a:rPr lang="en-US" sz="1000" dirty="0" err="1">
                <a:latin typeface="DengXian (Textkörper)"/>
              </a:rPr>
              <a:t>部歌剧中</a:t>
            </a:r>
            <a:r>
              <a:rPr lang="en-US" sz="1000" dirty="0">
                <a:latin typeface="DengXian (Textkörper)"/>
              </a:rPr>
              <a:t>，《</a:t>
            </a:r>
            <a:r>
              <a:rPr lang="en-US" sz="1000" dirty="0" err="1">
                <a:latin typeface="DengXian (Textkörper)"/>
              </a:rPr>
              <a:t>理发师》是罗西尼的第</a:t>
            </a:r>
            <a:r>
              <a:rPr lang="en-US" sz="1000" dirty="0">
                <a:latin typeface="DengXian (Textkörper)"/>
              </a:rPr>
              <a:t> 17 </a:t>
            </a:r>
            <a:r>
              <a:rPr lang="en-US" sz="1000" dirty="0" err="1">
                <a:latin typeface="DengXian (Textkörper)"/>
              </a:rPr>
              <a:t>部歌剧，成为他最伟大的胜利</a:t>
            </a:r>
            <a:r>
              <a:rPr lang="en-US" sz="1000" dirty="0">
                <a:latin typeface="DengXian (Textkörper)"/>
              </a:rPr>
              <a:t>。 </a:t>
            </a:r>
            <a:r>
              <a:rPr lang="en-US" sz="1000" dirty="0" err="1">
                <a:latin typeface="DengXian (Textkörper)"/>
              </a:rPr>
              <a:t>首映式引发了音乐史上最著名的丑闻之一</a:t>
            </a:r>
            <a:r>
              <a:rPr lang="en-US" sz="1000" dirty="0">
                <a:latin typeface="DengXian (Textkörper)"/>
              </a:rPr>
              <a:t>。 1860 </a:t>
            </a:r>
            <a:r>
              <a:rPr lang="en-US" sz="1000" dirty="0" err="1">
                <a:latin typeface="DengXian (Textkörper)"/>
              </a:rPr>
              <a:t>年，罗西尼写信给一位仰慕者，几十年后，这位仰慕者要求他简要说明</a:t>
            </a:r>
            <a:r>
              <a:rPr lang="en-US" sz="1000" dirty="0">
                <a:latin typeface="DengXian (Textkörper)"/>
              </a:rPr>
              <a:t> »</a:t>
            </a:r>
            <a:r>
              <a:rPr lang="en-US" sz="1000" dirty="0" err="1">
                <a:latin typeface="DengXian (Textkörper)"/>
              </a:rPr>
              <a:t>Barbier</a:t>
            </a:r>
            <a:r>
              <a:rPr lang="en-US" sz="1000" dirty="0">
                <a:latin typeface="DengXian (Textkörper)"/>
              </a:rPr>
              <a:t>« </a:t>
            </a:r>
            <a:r>
              <a:rPr lang="en-US" sz="1000" dirty="0" err="1">
                <a:latin typeface="DengXian (Textkörper)"/>
              </a:rPr>
              <a:t>的起源和首演</a:t>
            </a:r>
            <a:endParaRPr lang="en-US" sz="1000" dirty="0">
              <a:latin typeface="DengXian (Textkörper)"/>
            </a:endParaRPr>
          </a:p>
          <a:p>
            <a:endParaRPr lang="en-US" sz="1000" dirty="0"/>
          </a:p>
          <a:p>
            <a:r>
              <a:rPr lang="en-US" altLang="zh-CN" sz="1000" dirty="0"/>
              <a:t>»</a:t>
            </a:r>
            <a:r>
              <a:rPr lang="zh-CN" altLang="en-US" sz="1000" dirty="0"/>
              <a:t>我于 </a:t>
            </a:r>
            <a:r>
              <a:rPr lang="en-US" altLang="zh-CN" sz="1000" dirty="0"/>
              <a:t>1815 </a:t>
            </a:r>
            <a:r>
              <a:rPr lang="zh-CN" altLang="en-US" sz="1000" dirty="0"/>
              <a:t>年被召唤到罗马，在 </a:t>
            </a:r>
            <a:r>
              <a:rPr lang="en-US" altLang="zh-CN" sz="1000" dirty="0"/>
              <a:t>Teatro Valle </a:t>
            </a:r>
            <a:r>
              <a:rPr lang="zh-CN" altLang="en-US" sz="1000" dirty="0"/>
              <a:t>创作了歌剧 </a:t>
            </a:r>
            <a:r>
              <a:rPr lang="en-US" altLang="zh-CN" sz="1000" dirty="0"/>
              <a:t>›</a:t>
            </a:r>
            <a:r>
              <a:rPr lang="en-US" altLang="zh-CN" sz="1000" dirty="0" err="1"/>
              <a:t>Torvaldo</a:t>
            </a:r>
            <a:r>
              <a:rPr lang="en-US" altLang="zh-CN" sz="1000" dirty="0"/>
              <a:t> e </a:t>
            </a:r>
            <a:r>
              <a:rPr lang="en-US" altLang="zh-CN" sz="1000" dirty="0" err="1"/>
              <a:t>Dorliska</a:t>
            </a:r>
            <a:r>
              <a:rPr lang="en-US" altLang="zh-CN" sz="1000" dirty="0"/>
              <a:t>‹</a:t>
            </a:r>
            <a:r>
              <a:rPr lang="zh-CN" altLang="en-US" sz="1000" dirty="0"/>
              <a:t>，该剧非常成功。 我的歌手是 </a:t>
            </a:r>
            <a:r>
              <a:rPr lang="en-US" altLang="zh-CN" sz="1000" dirty="0"/>
              <a:t>Galli</a:t>
            </a:r>
            <a:r>
              <a:rPr lang="zh-CN" altLang="en-US" sz="1000" dirty="0"/>
              <a:t>、</a:t>
            </a:r>
            <a:r>
              <a:rPr lang="en-US" altLang="zh-CN" sz="1000" dirty="0" err="1"/>
              <a:t>Donzelli</a:t>
            </a:r>
            <a:r>
              <a:rPr lang="en-US" altLang="zh-CN" sz="1000" dirty="0"/>
              <a:t> </a:t>
            </a:r>
            <a:r>
              <a:rPr lang="zh-CN" altLang="en-US" sz="1000" dirty="0"/>
              <a:t>和 </a:t>
            </a:r>
            <a:r>
              <a:rPr lang="en-US" altLang="zh-CN" sz="1000" dirty="0" err="1"/>
              <a:t>Remorini</a:t>
            </a:r>
            <a:r>
              <a:rPr lang="zh-CN" altLang="en-US" sz="1000" dirty="0"/>
              <a:t>，他们是我听过的最美妙的声音。 同一狂欢季的阿根廷剧院老板兼导演杜卡</a:t>
            </a:r>
            <a:r>
              <a:rPr lang="en-US" altLang="zh-CN" sz="1000" dirty="0"/>
              <a:t>·</a:t>
            </a:r>
            <a:r>
              <a:rPr lang="zh-CN" altLang="en-US" sz="1000" dirty="0"/>
              <a:t>塞萨里尼 </a:t>
            </a:r>
            <a:r>
              <a:rPr lang="en-US" altLang="zh-CN" sz="1000" dirty="0"/>
              <a:t>(</a:t>
            </a:r>
            <a:r>
              <a:rPr lang="en-US" altLang="zh-CN" sz="1000" dirty="0" err="1"/>
              <a:t>Duca</a:t>
            </a:r>
            <a:r>
              <a:rPr lang="en-US" altLang="zh-CN" sz="1000" dirty="0"/>
              <a:t> </a:t>
            </a:r>
            <a:r>
              <a:rPr lang="en-US" altLang="zh-CN" sz="1000" dirty="0" err="1"/>
              <a:t>Cesarini</a:t>
            </a:r>
            <a:r>
              <a:rPr lang="en-US" altLang="zh-CN" sz="1000" dirty="0"/>
              <a:t>) </a:t>
            </a:r>
            <a:r>
              <a:rPr lang="zh-CN" altLang="en-US" sz="1000" dirty="0"/>
              <a:t>发现经营状况不尽如人意，建议我尽快为该季末写一部歌剧。 我接受了，并与司库兼诗人斯特比尼一起，开始为我要谱曲的诗歌寻找素材。 选择落在“</a:t>
            </a:r>
            <a:r>
              <a:rPr lang="en-US" altLang="zh-CN" sz="1000" dirty="0"/>
              <a:t>Le </a:t>
            </a:r>
            <a:r>
              <a:rPr lang="en-US" altLang="zh-CN" sz="1000" dirty="0" err="1"/>
              <a:t>barbier</a:t>
            </a:r>
            <a:r>
              <a:rPr lang="en-US" altLang="zh-CN" sz="1000" dirty="0"/>
              <a:t>”</a:t>
            </a:r>
            <a:r>
              <a:rPr lang="zh-CN" altLang="en-US" sz="1000" dirty="0"/>
              <a:t>上，我开始工作，并在 </a:t>
            </a:r>
            <a:r>
              <a:rPr lang="en-US" altLang="zh-CN" sz="1000" dirty="0"/>
              <a:t>13 </a:t>
            </a:r>
            <a:r>
              <a:rPr lang="zh-CN" altLang="en-US" sz="1000" dirty="0"/>
              <a:t>天内完成。 我的表演者是 </a:t>
            </a:r>
            <a:r>
              <a:rPr lang="en-US" altLang="zh-CN" sz="1000" dirty="0"/>
              <a:t>Garcia</a:t>
            </a:r>
            <a:r>
              <a:rPr lang="zh-CN" altLang="en-US" sz="1000" dirty="0"/>
              <a:t>、</a:t>
            </a:r>
            <a:r>
              <a:rPr lang="en-US" altLang="zh-CN" sz="1000" dirty="0"/>
              <a:t>Zamboni </a:t>
            </a:r>
            <a:r>
              <a:rPr lang="zh-CN" altLang="en-US" sz="1000" dirty="0"/>
              <a:t>和 </a:t>
            </a:r>
            <a:r>
              <a:rPr lang="en-US" altLang="zh-CN" sz="1000" dirty="0"/>
              <a:t>Giorgi Righetti</a:t>
            </a:r>
            <a:r>
              <a:rPr lang="zh-CN" altLang="en-US" sz="1000" dirty="0"/>
              <a:t>，他们三人都很勇敢。 我给 </a:t>
            </a:r>
            <a:r>
              <a:rPr lang="en-US" altLang="zh-CN" sz="1000" dirty="0" err="1"/>
              <a:t>Paisiello</a:t>
            </a:r>
            <a:r>
              <a:rPr lang="en-US" altLang="zh-CN" sz="1000" dirty="0"/>
              <a:t> </a:t>
            </a:r>
            <a:r>
              <a:rPr lang="zh-CN" altLang="en-US" sz="1000" dirty="0"/>
              <a:t>写了一封信 </a:t>
            </a:r>
            <a:r>
              <a:rPr lang="en-US" altLang="zh-CN" sz="1000" dirty="0"/>
              <a:t>[Giovanni </a:t>
            </a:r>
            <a:r>
              <a:rPr lang="en-US" altLang="zh-CN" sz="1000" dirty="0" err="1"/>
              <a:t>Paisiello</a:t>
            </a:r>
            <a:r>
              <a:rPr lang="en-US" altLang="zh-CN" sz="1000" dirty="0"/>
              <a:t> </a:t>
            </a:r>
            <a:r>
              <a:rPr lang="zh-CN" altLang="en-US" sz="1000" dirty="0"/>
              <a:t>还为 </a:t>
            </a:r>
            <a:r>
              <a:rPr lang="en-US" altLang="zh-CN" sz="1000" dirty="0"/>
              <a:t>Beaumarchais </a:t>
            </a:r>
            <a:r>
              <a:rPr lang="zh-CN" altLang="en-US" sz="1000" dirty="0"/>
              <a:t>的剧本创作了剧本，</a:t>
            </a:r>
            <a:r>
              <a:rPr lang="en-US" altLang="zh-CN" sz="1000" dirty="0"/>
              <a:t>Giuseppe </a:t>
            </a:r>
            <a:r>
              <a:rPr lang="en-US" altLang="zh-CN" sz="1000" dirty="0" err="1"/>
              <a:t>Petrosellini</a:t>
            </a:r>
            <a:r>
              <a:rPr lang="en-US" altLang="zh-CN" sz="1000" dirty="0"/>
              <a:t> </a:t>
            </a:r>
            <a:r>
              <a:rPr lang="zh-CN" altLang="en-US" sz="1000" dirty="0"/>
              <a:t>担任编剧并于 </a:t>
            </a:r>
            <a:r>
              <a:rPr lang="en-US" altLang="zh-CN" sz="1000" dirty="0"/>
              <a:t>1782 </a:t>
            </a:r>
            <a:r>
              <a:rPr lang="zh-CN" altLang="en-US" sz="1000" dirty="0"/>
              <a:t>年 </a:t>
            </a:r>
            <a:r>
              <a:rPr lang="en-US" altLang="zh-CN" sz="1000" dirty="0"/>
              <a:t>9 </a:t>
            </a:r>
            <a:r>
              <a:rPr lang="zh-CN" altLang="en-US" sz="1000" dirty="0"/>
              <a:t>月在圣彼得堡首演并取得了巨大成功</a:t>
            </a:r>
            <a:r>
              <a:rPr lang="en-US" altLang="zh-CN" sz="1000" dirty="0"/>
              <a:t>] </a:t>
            </a:r>
            <a:r>
              <a:rPr lang="zh-CN" altLang="en-US" sz="1000" dirty="0"/>
              <a:t>并向他解释说我不打算与我竞争进入它是因为我意识到自己的自卑，但我只想处理一个我喜欢的话题，如果可能的话，我想避免在他的剧本中出现同样的情节。 在做出这种放弃之后，我认为我已经保护了自己免受他的朋友和真正仰慕者的批评。 我错了！ 当我的歌剧出来时，他们像野兽一样扑向了那个没胡子的小大师，第一场演出是最狂风暴雨的一场。 不过我并不担心，当观众</a:t>
            </a:r>
            <a:r>
              <a:rPr lang="en-US" altLang="zh-CN" sz="1000" dirty="0"/>
              <a:t>——</a:t>
            </a:r>
            <a:r>
              <a:rPr lang="zh-CN" altLang="en-US" sz="1000" dirty="0"/>
              <a:t>他吹口哨时，我向表演者鼓掌。 暴风雨过后，理发师用一把“好刀”（</a:t>
            </a:r>
            <a:r>
              <a:rPr lang="en-US" altLang="zh-CN" sz="1000" dirty="0"/>
              <a:t>Beaumarchais</a:t>
            </a:r>
            <a:r>
              <a:rPr lang="zh-CN" altLang="en-US" sz="1000" dirty="0"/>
              <a:t>）把罗马人的胡子剃得非常好，我得意洋洋地被抬了起来。</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107583"/>
            <a:ext cx="4714146" cy="3016210"/>
          </a:xfrm>
          <a:prstGeom prst="rect">
            <a:avLst/>
          </a:prstGeom>
          <a:noFill/>
        </p:spPr>
        <p:txBody>
          <a:bodyPr wrap="square">
            <a:spAutoFit/>
          </a:bodyPr>
          <a:lstStyle/>
          <a:p>
            <a:r>
              <a:rPr lang="en-US" altLang="zh-CN" sz="1000" dirty="0"/>
              <a:t>»</a:t>
            </a:r>
            <a:r>
              <a:rPr lang="zh-CN" altLang="en-US" sz="1000" dirty="0"/>
              <a:t>对于意大利人来说，音乐是一种感官享受，仅此而已。 他们对这种美丽的精神启示的尊重不亚于对烹饪艺术的尊重。 他们想要的是他们可以一口气吸收其中内容的分数，不需要思考，甚至​​不需要注意，就像他们吃一碗通心粉一样。 </a:t>
            </a:r>
            <a:r>
              <a:rPr lang="en-US" altLang="zh-CN" sz="1000" dirty="0"/>
              <a:t>[...] </a:t>
            </a:r>
            <a:r>
              <a:rPr lang="zh-CN" altLang="en-US" sz="1000" dirty="0"/>
              <a:t>更重要的是，他们是经验丰富的狂热分子，与其他任何地方都不一样，甚至在学院也不例外，因此旋律、和声、节奏或乐器风格上最轻微的意想不到的创新都会激怒他们。 因此，当罗西尼 </a:t>
            </a:r>
            <a:r>
              <a:rPr lang="en-US" altLang="zh-CN" sz="1000" dirty="0"/>
              <a:t>(Rossini) </a:t>
            </a:r>
            <a:r>
              <a:rPr lang="zh-CN" altLang="en-US" sz="1000" dirty="0"/>
              <a:t>的 </a:t>
            </a:r>
            <a:r>
              <a:rPr lang="en-US" altLang="zh-CN" sz="1000" dirty="0" err="1"/>
              <a:t>Barbiere</a:t>
            </a:r>
            <a:r>
              <a:rPr lang="en-US" altLang="zh-CN" sz="1000" dirty="0"/>
              <a:t> di </a:t>
            </a:r>
            <a:r>
              <a:rPr lang="en-US" altLang="zh-CN" sz="1000" dirty="0" err="1"/>
              <a:t>Siviglia</a:t>
            </a:r>
            <a:r>
              <a:rPr lang="en-US" altLang="zh-CN" sz="1000" dirty="0"/>
              <a:t> </a:t>
            </a:r>
            <a:r>
              <a:rPr lang="zh-CN" altLang="en-US" sz="1000" dirty="0"/>
              <a:t>出现时，它完全是意大利风格，罗马的业余爱好者想要杀死这位年轻的大师，因为他如此无礼，做事与 </a:t>
            </a:r>
            <a:r>
              <a:rPr lang="en-US" altLang="zh-CN" sz="1000" dirty="0" err="1"/>
              <a:t>Paisiello</a:t>
            </a:r>
            <a:r>
              <a:rPr lang="en-US" altLang="zh-CN" sz="1000" dirty="0"/>
              <a:t> </a:t>
            </a:r>
            <a:r>
              <a:rPr lang="zh-CN" altLang="en-US" sz="1000" dirty="0"/>
              <a:t>不同。 </a:t>
            </a:r>
            <a:r>
              <a:rPr lang="en-US" altLang="zh-CN" sz="1000" dirty="0"/>
              <a:t>«</a:t>
            </a:r>
          </a:p>
          <a:p>
            <a:endParaRPr lang="en-US" sz="1000" dirty="0"/>
          </a:p>
          <a:p>
            <a:r>
              <a:rPr lang="zh-CN" altLang="en-US" sz="1000" dirty="0"/>
              <a:t>设置为首映式。 没有什么能像必需品、音乐打字员在场等待您的工作以及心疼的导演拔头发时的愤怒那样激发创造力。 我在意大利的时候，剧院的企业家到三十岁都秃顶了。 我在巴尔巴哈宫的一个小房间里创作了</a:t>
            </a:r>
            <a:r>
              <a:rPr lang="en-US" altLang="zh-CN" sz="1000" dirty="0"/>
              <a:t>《</a:t>
            </a:r>
            <a:r>
              <a:rPr lang="zh-CN" altLang="en-US" sz="1000" dirty="0"/>
              <a:t>奥赛罗</a:t>
            </a:r>
            <a:r>
              <a:rPr lang="en-US" altLang="zh-CN" sz="1000" dirty="0"/>
              <a:t>》</a:t>
            </a:r>
            <a:r>
              <a:rPr lang="zh-CN" altLang="en-US" sz="1000" dirty="0"/>
              <a:t>的序曲，在那里，最秃头、最狂野的导演强行把我锁起来，除了一碗通心粉和威胁说，如果我有生之年不会离开房间没有写最后一张纸条。 首演那天，我在斯卡拉歌剧院的屋檐下写下了 </a:t>
            </a:r>
            <a:r>
              <a:rPr lang="en-US" altLang="zh-CN" sz="1000" dirty="0" err="1"/>
              <a:t>Diebische</a:t>
            </a:r>
            <a:r>
              <a:rPr lang="en-US" altLang="zh-CN" sz="1000" dirty="0"/>
              <a:t> Magpie </a:t>
            </a:r>
            <a:r>
              <a:rPr lang="zh-CN" altLang="en-US" sz="1000" dirty="0"/>
              <a:t>的序曲，在那里我被导演关起来，并由四名机械师看守，他们被委托将我的作品一页一页地从窗户扔给打字员，谁在下面等着把它们写出来。 如果要中断乐谱的传送，他们会奉命亲自将我扔出窗外。 我在理发店做得更好； 我没有为它写序曲，而是拿了我为一部名为</a:t>
            </a:r>
            <a:r>
              <a:rPr lang="en-US" altLang="zh-CN" sz="1000" dirty="0"/>
              <a:t>《</a:t>
            </a:r>
            <a:r>
              <a:rPr lang="zh-CN" altLang="en-US" sz="1000" dirty="0"/>
              <a:t>伊丽莎白</a:t>
            </a:r>
            <a:r>
              <a:rPr lang="en-US" altLang="zh-CN" sz="1000" dirty="0"/>
              <a:t>》</a:t>
            </a:r>
            <a:r>
              <a:rPr lang="zh-CN" altLang="en-US" sz="1000" dirty="0"/>
              <a:t>的半连续剧写的序曲。 </a:t>
            </a:r>
            <a:r>
              <a:rPr lang="en-US" altLang="zh-CN" sz="1000" dirty="0"/>
              <a:t>[</a:t>
            </a:r>
            <a:r>
              <a:rPr lang="zh-CN" altLang="en-US" sz="1000" dirty="0"/>
              <a:t>顺便说一句，这出自歌剧</a:t>
            </a:r>
            <a:r>
              <a:rPr lang="en-US" altLang="zh-CN" sz="1000" dirty="0"/>
              <a:t>《</a:t>
            </a:r>
            <a:r>
              <a:rPr lang="zh-CN" altLang="en-US" sz="1000" dirty="0"/>
              <a:t>帕尔米拉的奥雷里亚诺</a:t>
            </a:r>
            <a:r>
              <a:rPr lang="en-US" altLang="zh-CN" sz="1000" dirty="0"/>
              <a:t>》]</a:t>
            </a:r>
            <a:r>
              <a:rPr lang="zh-CN" altLang="en-US" sz="1000" dirty="0"/>
              <a:t>。 观众喜出望外。 </a:t>
            </a:r>
            <a:r>
              <a:rPr lang="en-US" altLang="zh-CN" sz="1000" dirty="0"/>
              <a:t>«</a:t>
            </a:r>
            <a:endParaRPr lang="en-US" sz="1000" dirty="0"/>
          </a:p>
        </p:txBody>
      </p:sp>
    </p:spTree>
    <p:extLst>
      <p:ext uri="{BB962C8B-B14F-4D97-AF65-F5344CB8AC3E}">
        <p14:creationId xmlns:p14="http://schemas.microsoft.com/office/powerpoint/2010/main" val="1669835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7897597-23F8-6154-35C3-19616E7AC78F}"/>
              </a:ext>
            </a:extLst>
          </p:cNvPr>
          <p:cNvSpPr txBox="1"/>
          <p:nvPr/>
        </p:nvSpPr>
        <p:spPr>
          <a:xfrm>
            <a:off x="45814" y="1002030"/>
            <a:ext cx="4830986" cy="5940088"/>
          </a:xfrm>
          <a:prstGeom prst="rect">
            <a:avLst/>
          </a:prstGeom>
          <a:noFill/>
        </p:spPr>
        <p:txBody>
          <a:bodyPr wrap="square">
            <a:spAutoFit/>
          </a:bodyPr>
          <a:lstStyle/>
          <a:p>
            <a:r>
              <a:rPr lang="zh-CN" altLang="en-US" sz="1000" dirty="0">
                <a:latin typeface="DengXian (Textkörper)"/>
              </a:rPr>
              <a:t>切萨雷</a:t>
            </a:r>
            <a:r>
              <a:rPr lang="en-US" altLang="zh-CN" sz="1000" dirty="0">
                <a:latin typeface="DengXian (Textkörper)"/>
              </a:rPr>
              <a:t>·</a:t>
            </a:r>
            <a:r>
              <a:rPr lang="zh-CN" altLang="en-US" sz="1000" dirty="0">
                <a:latin typeface="DengXian (Textkörper)"/>
              </a:rPr>
              <a:t>斯特比尼 </a:t>
            </a:r>
            <a:r>
              <a:rPr lang="en-US" altLang="zh-CN" sz="1000" dirty="0">
                <a:latin typeface="DengXian (Textkörper)"/>
              </a:rPr>
              <a:t>(Cesare </a:t>
            </a:r>
            <a:r>
              <a:rPr lang="en-US" altLang="zh-CN" sz="1000" dirty="0" err="1">
                <a:latin typeface="DengXian (Textkörper)"/>
              </a:rPr>
              <a:t>Sterbini</a:t>
            </a:r>
            <a:r>
              <a:rPr lang="en-US" altLang="zh-CN" sz="1000" dirty="0">
                <a:latin typeface="DengXian (Textkörper)"/>
              </a:rPr>
              <a:t>) </a:t>
            </a:r>
            <a:r>
              <a:rPr lang="zh-CN" altLang="en-US" sz="1000" dirty="0">
                <a:latin typeface="DengXian (Textkörper)"/>
              </a:rPr>
              <a:t>为罗西尼 </a:t>
            </a:r>
            <a:r>
              <a:rPr lang="en-US" altLang="zh-CN" sz="1000" dirty="0">
                <a:latin typeface="DengXian (Textkörper)"/>
              </a:rPr>
              <a:t>(Rossini) </a:t>
            </a:r>
            <a:r>
              <a:rPr lang="zh-CN" altLang="en-US" sz="1000" dirty="0">
                <a:latin typeface="DengXian (Textkörper)"/>
              </a:rPr>
              <a:t>的</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》(Barber of Seville) </a:t>
            </a:r>
            <a:r>
              <a:rPr lang="zh-CN" altLang="en-US" sz="1000" dirty="0">
                <a:latin typeface="DengXian (Textkörper)"/>
              </a:rPr>
              <a:t>创作的剧本改编自博马舍 </a:t>
            </a:r>
            <a:r>
              <a:rPr lang="en-US" altLang="zh-CN" sz="1000" dirty="0">
                <a:latin typeface="DengXian (Textkörper)"/>
              </a:rPr>
              <a:t>(Beaumarchais) </a:t>
            </a:r>
            <a:r>
              <a:rPr lang="zh-CN" altLang="en-US" sz="1000" dirty="0">
                <a:latin typeface="DengXian (Textkörper)"/>
              </a:rPr>
              <a:t>的著名喜剧</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a:t>
            </a:r>
            <a:r>
              <a:rPr lang="zh-CN" altLang="en-US" sz="1000" dirty="0">
                <a:latin typeface="DengXian (Textkörper)"/>
              </a:rPr>
              <a:t>，这部喜剧充满了阴谋和困惑，主题自古以来就一直处于人类事务的前沿。 ：欲望、爱情、权力和金钱。 该剧在主题上继承了即兴戏剧的传统，即兴戏剧，起源于文艺复兴时期的意大利。 在即兴喜剧中，没有预先确定的文本； 它是即兴的，行动的动力是根据情况发展起来的，对话是即兴的。 这些戏剧在集市广场或其他公共场所以及剧院或私人节日上演。</a:t>
            </a:r>
            <a:endParaRPr lang="de-DE" altLang="zh-CN" sz="1000" dirty="0">
              <a:latin typeface="DengXian (Textkörper)"/>
            </a:endParaRPr>
          </a:p>
          <a:p>
            <a:endParaRPr lang="de-DE" sz="1000" dirty="0">
              <a:latin typeface="DengXian (Textkörper)"/>
            </a:endParaRPr>
          </a:p>
          <a:p>
            <a:r>
              <a:rPr lang="zh-CN" altLang="en-US" sz="1000" dirty="0"/>
              <a:t>当然，如果没有其他地方的严格规定，这种即兴创作是不可能的。 通常，有一个简短的场景，大致概述了情节并解释了各个角色之间的关系：基本主题始终是两个年轻人的爱情，他们的父亲，老人，最初拒绝了，但最终还是接受了</a:t>
            </a:r>
            <a:r>
              <a:rPr lang="en-US" altLang="zh-CN" sz="1000" dirty="0"/>
              <a:t>- </a:t>
            </a:r>
            <a:r>
              <a:rPr lang="zh-CN" altLang="en-US" sz="1000" dirty="0"/>
              <a:t>或多或少是自愿的 </a:t>
            </a:r>
            <a:r>
              <a:rPr lang="en-US" altLang="zh-CN" sz="1000" dirty="0"/>
              <a:t>- </a:t>
            </a:r>
            <a:r>
              <a:rPr lang="zh-CN" altLang="en-US" sz="1000" dirty="0"/>
              <a:t>是允许的。 这个基本主题被社会批评“打底”并带有政治讽刺元素的情况并不少见。 然而，最重要的是，一部 </a:t>
            </a:r>
            <a:r>
              <a:rPr lang="en-US" altLang="zh-CN" sz="1000" dirty="0" err="1"/>
              <a:t>Comici</a:t>
            </a:r>
            <a:r>
              <a:rPr lang="en-US" altLang="zh-CN" sz="1000" dirty="0"/>
              <a:t> dell'arte </a:t>
            </a:r>
            <a:r>
              <a:rPr lang="zh-CN" altLang="en-US" sz="1000" dirty="0"/>
              <a:t>总是包含相同的典型人物：首先是 </a:t>
            </a:r>
            <a:r>
              <a:rPr lang="en-US" altLang="zh-CN" sz="1000" dirty="0"/>
              <a:t>Pantalone</a:t>
            </a:r>
            <a:r>
              <a:rPr lang="zh-CN" altLang="en-US" sz="1000" dirty="0"/>
              <a:t>，这位威尼斯商人，尽管年事已高，但仍然热衷于每个女人的裙子及其内容</a:t>
            </a:r>
            <a:r>
              <a:rPr lang="en-US" altLang="zh-CN" sz="1000" dirty="0"/>
              <a:t>——</a:t>
            </a:r>
            <a:r>
              <a:rPr lang="zh-CN" altLang="en-US" sz="1000" dirty="0"/>
              <a:t>就像 </a:t>
            </a:r>
            <a:r>
              <a:rPr lang="en-US" altLang="zh-CN" sz="1000" dirty="0"/>
              <a:t>Dottore Bologna</a:t>
            </a:r>
            <a:r>
              <a:rPr lang="zh-CN" altLang="en-US" sz="1000" dirty="0"/>
              <a:t>，他，在他迂腐、多嘴的假装学习中，犯下了最大的愚蠢，从而使自己受到嘲笑； </a:t>
            </a:r>
            <a:r>
              <a:rPr lang="en-US" altLang="zh-CN" sz="1000" dirty="0" err="1"/>
              <a:t>Arlecchino</a:t>
            </a:r>
            <a:r>
              <a:rPr lang="zh-CN" altLang="en-US" sz="1000" dirty="0"/>
              <a:t>和</a:t>
            </a:r>
            <a:r>
              <a:rPr lang="en-US" altLang="zh-CN" sz="1000" dirty="0"/>
              <a:t>Brighella</a:t>
            </a:r>
            <a:r>
              <a:rPr lang="zh-CN" altLang="en-US" sz="1000" dirty="0"/>
              <a:t>，贝加莫的两个仆人，一个狡猾、狡猾、狡猾，另一个脾气好、笨拙； 最后是年轻的情侣 </a:t>
            </a:r>
            <a:r>
              <a:rPr lang="en-US" altLang="zh-CN" sz="1000" dirty="0" err="1"/>
              <a:t>gli</a:t>
            </a:r>
            <a:r>
              <a:rPr lang="en-US" altLang="zh-CN" sz="1000" dirty="0"/>
              <a:t> </a:t>
            </a:r>
            <a:r>
              <a:rPr lang="en-US" altLang="zh-CN" sz="1000" dirty="0" err="1"/>
              <a:t>innamorati</a:t>
            </a:r>
            <a:r>
              <a:rPr lang="zh-CN" altLang="en-US" sz="1000" dirty="0"/>
              <a:t>，他们的主要特征是他们的痴情和他们不会说方言的事实。 此外，即兴喜剧中还有许多其他典型人物，例如教堂的人，或其他“匿名”仆人，</a:t>
            </a:r>
            <a:r>
              <a:rPr lang="en-US" altLang="zh-CN" sz="1000" dirty="0" err="1"/>
              <a:t>Pulcinelli</a:t>
            </a:r>
            <a:r>
              <a:rPr lang="zh-CN" altLang="en-US" sz="1000" dirty="0"/>
              <a:t>。</a:t>
            </a:r>
            <a:endParaRPr lang="de-DE" altLang="zh-CN" sz="1000" dirty="0"/>
          </a:p>
          <a:p>
            <a:endParaRPr lang="de-DE" sz="1000" dirty="0"/>
          </a:p>
          <a:p>
            <a:r>
              <a:rPr lang="zh-CN" altLang="en-US" sz="1000" dirty="0"/>
              <a:t>演员通常戴上面具，以强调和加强角色的典型化； 另一方面，不太明确的角色在表演者的随机身份中显得暴露无遗。 除了面具和他们自己的方言，即兴喜剧中的每个角色也有一个独特的姿势，延续着典型的动作风格。 例如，</a:t>
            </a:r>
            <a:r>
              <a:rPr lang="en-US" altLang="zh-CN" sz="1000" dirty="0" err="1"/>
              <a:t>Arlecchino</a:t>
            </a:r>
            <a:r>
              <a:rPr lang="en-US" altLang="zh-CN" sz="1000" dirty="0"/>
              <a:t> </a:t>
            </a:r>
            <a:r>
              <a:rPr lang="zh-CN" altLang="en-US" sz="1000" dirty="0"/>
              <a:t>随时准备就绪，随时待命，始终处于运动状态。 他的基本姿势</a:t>
            </a:r>
            <a:r>
              <a:rPr lang="en-US" altLang="zh-CN" sz="1000" dirty="0"/>
              <a:t>——</a:t>
            </a:r>
            <a:r>
              <a:rPr lang="zh-CN" altLang="en-US" sz="1000" dirty="0"/>
              <a:t>头部略微倾斜，上半身弯曲，弓步跳跃</a:t>
            </a:r>
            <a:r>
              <a:rPr lang="en-US" altLang="zh-CN" sz="1000" dirty="0"/>
              <a:t>——</a:t>
            </a:r>
            <a:r>
              <a:rPr lang="zh-CN" altLang="en-US" sz="1000" dirty="0"/>
              <a:t>表明他愿意始终为他人服务，并在这样做时确保自己的优势。 从这种严格的运动规范中，喜剧表演者能够表达多种情感、思想和意图，从而实现“艺术的最高原则”：“统一中的多样性，以严格设计的形式生动、令人惊讶和不可预测</a:t>
            </a:r>
            <a:r>
              <a:rPr lang="en-US" altLang="zh-CN" sz="1000" dirty="0"/>
              <a:t>, </a:t>
            </a:r>
            <a:r>
              <a:rPr lang="zh-CN" altLang="en-US" sz="1000" dirty="0"/>
              <a:t>艺术形式。</a:t>
            </a:r>
            <a:r>
              <a:rPr lang="en-US" altLang="zh-CN" sz="1000" dirty="0"/>
              <a:t>« </a:t>
            </a:r>
            <a:r>
              <a:rPr lang="zh-CN" altLang="en-US" sz="1000" dirty="0"/>
              <a:t>通常情况下，一个即兴喜剧演员在他的一生中都体现了同一个角色，可以说，将其作为他的另一个自我，并将现实与舞台上的戏剧结合起来，在他自己的形象和角色之间做出选择，这他体现出来，来回跳跃。</a:t>
            </a:r>
            <a:endParaRPr lang="de-DE" altLang="zh-CN" sz="1000" dirty="0"/>
          </a:p>
          <a:p>
            <a:endParaRPr lang="de-DE" sz="1000" dirty="0"/>
          </a:p>
          <a:p>
            <a:r>
              <a:rPr lang="zh-CN" altLang="en-US" sz="1000" dirty="0"/>
              <a:t>可以这么说，作为即兴创作的一种辅助手段，每个演员也习惯于获得一些固定的场景</a:t>
            </a:r>
            <a:r>
              <a:rPr lang="en-US" altLang="zh-CN" sz="1000" dirty="0"/>
              <a:t>——</a:t>
            </a:r>
            <a:r>
              <a:rPr lang="zh-CN" altLang="en-US" sz="1000" dirty="0"/>
              <a:t>对话、独白、哑剧插曲</a:t>
            </a:r>
            <a:r>
              <a:rPr lang="en-US" altLang="zh-CN" sz="1000" dirty="0"/>
              <a:t>——</a:t>
            </a:r>
            <a:r>
              <a:rPr lang="zh-CN" altLang="en-US" sz="1000" dirty="0"/>
              <a:t>并在必要时使用它们。 其中一些定位球甚至被编目记录在教科书中。 顺带一提，罗西尼很可能也使用了这种在当时的音乐中还很普遍的技巧，因为可以假设他只能在如此短的时间内完成</a:t>
            </a:r>
            <a:r>
              <a:rPr lang="en-US" altLang="zh-CN" sz="1000" dirty="0"/>
              <a:t>《</a:t>
            </a:r>
            <a:r>
              <a:rPr lang="zh-CN" altLang="en-US" sz="1000" dirty="0"/>
              <a:t>理发师</a:t>
            </a:r>
            <a:r>
              <a:rPr lang="en-US" altLang="zh-CN" sz="1000" dirty="0"/>
              <a:t>》</a:t>
            </a:r>
            <a:r>
              <a:rPr lang="zh-CN" altLang="en-US" sz="1000" dirty="0"/>
              <a:t>（根据他自己的说法是 </a:t>
            </a:r>
            <a:r>
              <a:rPr lang="en-US" altLang="zh-CN" sz="1000" dirty="0"/>
              <a:t>13 </a:t>
            </a:r>
            <a:r>
              <a:rPr lang="zh-CN" altLang="en-US" sz="1000" dirty="0"/>
              <a:t>天）使用早期作品中使用的布景。 在音乐中，有时也习惯于从一开始就创作一个可以从一个作品交换和转移到另一个作品的单独音乐部分的曲目； 这也是由于 </a:t>
            </a:r>
            <a:r>
              <a:rPr lang="en-US" altLang="zh-CN" sz="1000" dirty="0"/>
              <a:t>18 </a:t>
            </a:r>
            <a:r>
              <a:rPr lang="zh-CN" altLang="en-US" sz="1000" dirty="0"/>
              <a:t>世纪音乐的典型化而成为可能的，</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002030"/>
            <a:ext cx="4714146" cy="4247317"/>
          </a:xfrm>
          <a:prstGeom prst="rect">
            <a:avLst/>
          </a:prstGeom>
          <a:noFill/>
        </p:spPr>
        <p:txBody>
          <a:bodyPr wrap="square">
            <a:spAutoFit/>
          </a:bodyPr>
          <a:lstStyle/>
          <a:p>
            <a:r>
              <a:rPr lang="zh-CN" altLang="en-US" sz="1000" dirty="0"/>
              <a:t>这种音乐在很大程度上使用固定的内容和表达形式，并且其音乐语言使用某些表达态度，如词汇。 最重要的是，喜歌剧的形式，喜歌剧，占据了意大利即兴戏剧的决定性元素：音乐通过支持角色因动作和表演而自发变化的表情来适应舞台上发生的事情。歌手离开舞台以表现内心状态或总体思想的大型咏叹调的表现静态</a:t>
            </a:r>
            <a:endParaRPr lang="de-DE" altLang="zh-CN" sz="1000" dirty="0"/>
          </a:p>
          <a:p>
            <a:endParaRPr lang="de-DE" sz="1000" dirty="0"/>
          </a:p>
          <a:p>
            <a:r>
              <a:rPr lang="zh-CN" altLang="en-US" sz="1000" dirty="0"/>
              <a:t>然而，博马舍绝不是即兴喜剧诗人。 到 </a:t>
            </a:r>
            <a:r>
              <a:rPr lang="en-US" altLang="zh-CN" sz="1000" dirty="0"/>
              <a:t>1775 </a:t>
            </a:r>
            <a:r>
              <a:rPr lang="zh-CN" altLang="en-US" sz="1000" dirty="0"/>
              <a:t>年写成</a:t>
            </a:r>
            <a:r>
              <a:rPr lang="en-US" altLang="zh-CN" sz="1000" dirty="0"/>
              <a:t>《</a:t>
            </a:r>
            <a:r>
              <a:rPr lang="zh-CN" altLang="en-US" sz="1000" dirty="0"/>
              <a:t>理发师</a:t>
            </a:r>
            <a:r>
              <a:rPr lang="en-US" altLang="zh-CN" sz="1000" dirty="0"/>
              <a:t>》</a:t>
            </a:r>
            <a:r>
              <a:rPr lang="zh-CN" altLang="en-US" sz="1000" dirty="0"/>
              <a:t>时，法国的莫里哀和后来意大利的戈尔多尼早已预示着即兴喜剧的没落。 由于喜剧的面具在游戏的严格规定和惯例中变得僵硬，他们被现实的角色所取代。 然而，在制作他的喜剧时，博马尔凯使用了即兴喜剧的技巧和人物，因为他有时会“内置”其他戏剧中的场景，包括其他流派的场景。 在 </a:t>
            </a:r>
            <a:r>
              <a:rPr lang="en-US" altLang="zh-CN" sz="1000" dirty="0"/>
              <a:t>Beaumarchais </a:t>
            </a:r>
            <a:r>
              <a:rPr lang="zh-CN" altLang="en-US" sz="1000" dirty="0"/>
              <a:t>和 </a:t>
            </a:r>
            <a:r>
              <a:rPr lang="en-US" altLang="zh-CN" sz="1000" dirty="0"/>
              <a:t>Rossini </a:t>
            </a:r>
            <a:r>
              <a:rPr lang="zh-CN" altLang="en-US" sz="1000" dirty="0"/>
              <a:t>的 </a:t>
            </a:r>
            <a:r>
              <a:rPr lang="en-US" altLang="zh-CN" sz="1000" dirty="0" err="1"/>
              <a:t>Bartolo</a:t>
            </a:r>
            <a:r>
              <a:rPr lang="en-US" altLang="zh-CN" sz="1000" dirty="0"/>
              <a:t> </a:t>
            </a:r>
            <a:r>
              <a:rPr lang="zh-CN" altLang="en-US" sz="1000" dirty="0"/>
              <a:t>医生身上，不难认出 </a:t>
            </a:r>
            <a:r>
              <a:rPr lang="en-US" altLang="zh-CN" sz="1000" dirty="0"/>
              <a:t>Dottore </a:t>
            </a:r>
            <a:r>
              <a:rPr lang="zh-CN" altLang="en-US" sz="1000" dirty="0"/>
              <a:t>的面具。 另一方面，费加罗显示了 </a:t>
            </a:r>
            <a:r>
              <a:rPr lang="en-US" altLang="zh-CN" sz="1000" dirty="0" err="1"/>
              <a:t>Arlecchino</a:t>
            </a:r>
            <a:r>
              <a:rPr lang="en-US" altLang="zh-CN" sz="1000" dirty="0"/>
              <a:t> </a:t>
            </a:r>
            <a:r>
              <a:rPr lang="zh-CN" altLang="en-US" sz="1000" dirty="0"/>
              <a:t>的特征，狡猾的仆人，音乐老师 </a:t>
            </a:r>
            <a:r>
              <a:rPr lang="en-US" altLang="zh-CN" sz="1000" dirty="0" err="1"/>
              <a:t>Rosinas</a:t>
            </a:r>
            <a:r>
              <a:rPr lang="zh-CN" altLang="en-US" sz="1000" dirty="0"/>
              <a:t>，</a:t>
            </a:r>
            <a:r>
              <a:rPr lang="en-US" altLang="zh-CN" sz="1000" dirty="0"/>
              <a:t>Don Bazile </a:t>
            </a:r>
            <a:r>
              <a:rPr lang="zh-CN" altLang="en-US" sz="1000" dirty="0"/>
              <a:t>或 </a:t>
            </a:r>
            <a:r>
              <a:rPr lang="en-US" altLang="zh-CN" sz="1000" dirty="0"/>
              <a:t>Basilio</a:t>
            </a:r>
            <a:r>
              <a:rPr lang="zh-CN" altLang="en-US" sz="1000" dirty="0"/>
              <a:t>，体现了教会的人 </a:t>
            </a:r>
            <a:r>
              <a:rPr lang="en-US" altLang="zh-CN" sz="1000" dirty="0"/>
              <a:t>- </a:t>
            </a:r>
            <a:r>
              <a:rPr lang="zh-CN" altLang="en-US" sz="1000" dirty="0"/>
              <a:t>和 </a:t>
            </a:r>
            <a:r>
              <a:rPr lang="en-US" altLang="zh-CN" sz="1000" dirty="0" err="1"/>
              <a:t>gli</a:t>
            </a:r>
            <a:r>
              <a:rPr lang="en-US" altLang="zh-CN" sz="1000" dirty="0"/>
              <a:t> </a:t>
            </a:r>
            <a:r>
              <a:rPr lang="en-US" altLang="zh-CN" sz="1000" dirty="0" err="1"/>
              <a:t>innamorati</a:t>
            </a:r>
            <a:r>
              <a:rPr lang="en-US" altLang="zh-CN" sz="1000" dirty="0"/>
              <a:t> ...</a:t>
            </a:r>
            <a:endParaRPr lang="de-DE" altLang="zh-CN" sz="1000" dirty="0"/>
          </a:p>
          <a:p>
            <a:endParaRPr lang="de-DE" sz="1000" dirty="0"/>
          </a:p>
          <a:p>
            <a:r>
              <a:rPr lang="zh-CN" altLang="en-US" sz="1000" dirty="0"/>
              <a:t>然而，博马尔凯的</a:t>
            </a:r>
            <a:r>
              <a:rPr lang="en-US" altLang="zh-CN" sz="1000" dirty="0"/>
              <a:t>《</a:t>
            </a:r>
            <a:r>
              <a:rPr lang="zh-CN" altLang="en-US" sz="1000" dirty="0"/>
              <a:t>芭比耶</a:t>
            </a:r>
            <a:r>
              <a:rPr lang="en-US" altLang="zh-CN" sz="1000" dirty="0"/>
              <a:t>》</a:t>
            </a:r>
            <a:r>
              <a:rPr lang="zh-CN" altLang="en-US" sz="1000" dirty="0"/>
              <a:t>和罗西尼的</a:t>
            </a:r>
            <a:r>
              <a:rPr lang="en-US" altLang="zh-CN" sz="1000" dirty="0"/>
              <a:t>《</a:t>
            </a:r>
            <a:r>
              <a:rPr lang="zh-CN" altLang="en-US" sz="1000" dirty="0"/>
              <a:t>芭比耶</a:t>
            </a:r>
            <a:r>
              <a:rPr lang="en-US" altLang="zh-CN" sz="1000" dirty="0"/>
              <a:t>》</a:t>
            </a:r>
            <a:r>
              <a:rPr lang="zh-CN" altLang="en-US" sz="1000" dirty="0"/>
              <a:t>一样，在喜剧的基础上复活了传统的模式，从熟悉的材料中获得了新的纠葛、反抗和妙语，旧喜剧最终又变成了喜剧。创造新的东西。 </a:t>
            </a:r>
            <a:r>
              <a:rPr lang="en-US" altLang="zh-CN" sz="1000" dirty="0"/>
              <a:t>Beaumarchais </a:t>
            </a:r>
            <a:r>
              <a:rPr lang="zh-CN" altLang="en-US" sz="1000" dirty="0"/>
              <a:t>最初打算将他的“理发师”作为自己的歌剧剧本，但在被意大利剧院拒绝后对其进行了多次修改（打算担任主角的歌手本人以前是理发师，因此不想出现在歌剧中）这个角色）。 凭借闪亮的旋律、活泼的节奏和他的作曲技巧，罗西尼现在将 </a:t>
            </a:r>
            <a:r>
              <a:rPr lang="en-US" altLang="zh-CN" sz="1000" dirty="0"/>
              <a:t>»</a:t>
            </a:r>
            <a:r>
              <a:rPr lang="en-US" altLang="zh-CN" sz="1000" dirty="0" err="1"/>
              <a:t>Barbiere</a:t>
            </a:r>
            <a:r>
              <a:rPr lang="en-US" altLang="zh-CN" sz="1000" dirty="0"/>
              <a:t>« </a:t>
            </a:r>
            <a:r>
              <a:rPr lang="zh-CN" altLang="en-US" sz="1000" dirty="0"/>
              <a:t>变成了一部卓越的歌剧，并将讽刺的形式化作为进一步的元素添加到音乐中</a:t>
            </a:r>
            <a:endParaRPr lang="de-DE" altLang="zh-CN" sz="1000" dirty="0"/>
          </a:p>
          <a:p>
            <a:endParaRPr lang="de-DE" sz="1000" dirty="0"/>
          </a:p>
          <a:p>
            <a:r>
              <a:rPr lang="zh-CN" altLang="en-US" sz="1000" dirty="0"/>
              <a:t>最晚从本世纪下半叶开始，意大利即兴曲的形式再次成为热门话题。 一方面，</a:t>
            </a:r>
            <a:r>
              <a:rPr lang="en-US" altLang="zh-CN" sz="1000" dirty="0" err="1"/>
              <a:t>Wachtangow</a:t>
            </a:r>
            <a:r>
              <a:rPr lang="zh-CN" altLang="en-US" sz="1000" dirty="0"/>
              <a:t>、</a:t>
            </a:r>
            <a:r>
              <a:rPr lang="en-US" altLang="zh-CN" sz="1000" dirty="0" err="1"/>
              <a:t>Strehler</a:t>
            </a:r>
            <a:r>
              <a:rPr lang="en-US" altLang="zh-CN" sz="1000" dirty="0"/>
              <a:t> </a:t>
            </a:r>
            <a:r>
              <a:rPr lang="zh-CN" altLang="en-US" sz="1000" dirty="0"/>
              <a:t>和 </a:t>
            </a:r>
            <a:r>
              <a:rPr lang="en-US" altLang="zh-CN" sz="1000" dirty="0"/>
              <a:t>Berghaus </a:t>
            </a:r>
            <a:r>
              <a:rPr lang="zh-CN" altLang="en-US" sz="1000" dirty="0"/>
              <a:t>等人的旧喜剧风格的作品被创作为自然主义幻觉戏剧的反模式； 另一方面，越来越多的演员组成剧团，他们上演自己的戏剧</a:t>
            </a:r>
            <a:r>
              <a:rPr lang="en-US" altLang="zh-CN" sz="1000" dirty="0"/>
              <a:t>——</a:t>
            </a:r>
            <a:r>
              <a:rPr lang="zh-CN" altLang="en-US" sz="1000" dirty="0"/>
              <a:t>喜剧和悲剧</a:t>
            </a:r>
            <a:r>
              <a:rPr lang="en-US" altLang="zh-CN" sz="1000" dirty="0"/>
              <a:t>——</a:t>
            </a:r>
            <a:r>
              <a:rPr lang="zh-CN" altLang="en-US" sz="1000" dirty="0"/>
              <a:t>完全按照艺术喜剧的传统，一时兴起，同时也受到观众对剧情的看法。 从剧院再戏剧化的角度来看，使用了 </a:t>
            </a:r>
            <a:r>
              <a:rPr lang="en-US" altLang="zh-CN" sz="1000" dirty="0"/>
              <a:t>Commedia dell'arte </a:t>
            </a:r>
            <a:r>
              <a:rPr lang="zh-CN" altLang="en-US" sz="1000" dirty="0"/>
              <a:t>的基本元素，并用它们解决了新的环境和条件</a:t>
            </a:r>
            <a:endParaRPr lang="en-US" sz="1000" dirty="0"/>
          </a:p>
        </p:txBody>
      </p:sp>
      <p:pic>
        <p:nvPicPr>
          <p:cNvPr id="4" name="Grafik 3">
            <a:extLst>
              <a:ext uri="{FF2B5EF4-FFF2-40B4-BE49-F238E27FC236}">
                <a16:creationId xmlns:a16="http://schemas.microsoft.com/office/drawing/2014/main" id="{19A59676-42A3-4A8C-26B5-1FAE168E8C9D}"/>
              </a:ext>
            </a:extLst>
          </p:cNvPr>
          <p:cNvPicPr>
            <a:picLocks noChangeAspect="1"/>
          </p:cNvPicPr>
          <p:nvPr/>
        </p:nvPicPr>
        <p:blipFill>
          <a:blip r:embed="rId2"/>
          <a:stretch>
            <a:fillRect/>
          </a:stretch>
        </p:blipFill>
        <p:spPr>
          <a:xfrm>
            <a:off x="3672840" y="77470"/>
            <a:ext cx="2560320" cy="924560"/>
          </a:xfrm>
          <a:prstGeom prst="rect">
            <a:avLst/>
          </a:prstGeom>
        </p:spPr>
      </p:pic>
    </p:spTree>
    <p:extLst>
      <p:ext uri="{BB962C8B-B14F-4D97-AF65-F5344CB8AC3E}">
        <p14:creationId xmlns:p14="http://schemas.microsoft.com/office/powerpoint/2010/main" val="666044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20" y="94734"/>
            <a:ext cx="2700020" cy="6801862"/>
          </a:xfrm>
          <a:prstGeom prst="rect">
            <a:avLst/>
          </a:prstGeom>
          <a:noFill/>
        </p:spPr>
        <p:txBody>
          <a:bodyPr wrap="square">
            <a:spAutoFit/>
          </a:bodyPr>
          <a:lstStyle/>
          <a:p>
            <a:r>
              <a:rPr lang="en-US" dirty="0"/>
              <a:t>HANDLUNG</a:t>
            </a:r>
          </a:p>
          <a:p>
            <a:endParaRPr lang="en-US" dirty="0"/>
          </a:p>
          <a:p>
            <a:r>
              <a:rPr lang="en-US" sz="1000" dirty="0"/>
              <a:t>Act 1</a:t>
            </a:r>
          </a:p>
          <a:p>
            <a:r>
              <a:rPr lang="zh-CN" altLang="en-US" sz="1000" dirty="0"/>
              <a:t>希伯来人受到非利士人的压迫，向上帝求助。 参孙以其非凡的力量和英勇事迹而闻名，他鼓励他们并承诺拯救以色列人民。 加沙总督亚比米勒带着他的追随者非利士人出现。 他嘲笑希伯来人，蔑视他们的上帝无法将他们从囚禁中解救出来。 这激怒了参孙。 亚比米勒在战斗中被他杀死。 一位使者告诉非利士人，犹太人在参孙的领导下蹂躏了加沙地带。 当大祭司在受害者中认出亚比梅勒时，他诅咒参孙并发誓要报复。 希伯来人庆祝意想不到的叛乱。 大利拉来了。 参孙对她着迷，但古希伯来人警告他提防她。 他预言了参孙的命运。</a:t>
            </a:r>
            <a:endParaRPr lang="de-DE" altLang="zh-CN" sz="1000" dirty="0"/>
          </a:p>
          <a:p>
            <a:endParaRPr lang="de-DE" sz="1000" dirty="0"/>
          </a:p>
          <a:p>
            <a:r>
              <a:rPr lang="de-DE" sz="1000" dirty="0"/>
              <a:t>Act 2</a:t>
            </a:r>
          </a:p>
          <a:p>
            <a:r>
              <a:rPr lang="zh-CN" altLang="en-US" sz="1000" dirty="0"/>
              <a:t>大利拉正在等待参孙。 然后达贡的大祭司出现了，他想通过阴谋赢得大利拉。 她应该从参孙那里探出他非凡力量的秘密，以打倒他。 当大利拉拒绝大祭司的钱时，大祭司质疑参孙对她的爱。 黛利拉开始怀疑与参孙幸福未来的可能性，并决定签订黑暗协议。 不久之后，参孙拜访大利拉，向她道别。 他被选中在与非利士人的战斗中解放他的人民。 大利拉对参孙在执行任务时丝毫没有退缩感到失望，觉得自己的背叛决定是正确的。 在热情的爱情和神圣的义务之间摇摆不定，萨姆森变得虚弱。 黛利拉敦促他告诉她这个秘密，以证明他的爱：参孙非凡的力量在于他的头发。 大利拉趁机剪掉头发，参孙无奈任凭敌人摆布。</a:t>
            </a:r>
            <a:endParaRPr lang="de-DE" altLang="zh-CN" sz="1000" dirty="0"/>
          </a:p>
          <a:p>
            <a:endParaRPr lang="en-US" sz="1000" dirty="0"/>
          </a:p>
          <a:p>
            <a:r>
              <a:rPr lang="en-US" sz="1000" dirty="0"/>
              <a:t>Act 3</a:t>
            </a:r>
          </a:p>
          <a:p>
            <a:r>
              <a:rPr lang="zh-CN" altLang="en-US" sz="1000" dirty="0"/>
              <a:t>参孙在非利士人的囚禁中被弄瞎了头发。 他在那里哀叹自己的命运。 士兵带领他进入圣殿，非利士人在那里庆祝他们的胜利并尊崇他们的神大衮。 他在那里被人群嘲笑。 黛利拉声称她从未真正爱过他。 当非利士人试图强迫他尊敬达贡时，他恢复了力量并导致圣殿倒塌。</a:t>
            </a:r>
            <a:endParaRPr lang="en-US" sz="1000" dirty="0"/>
          </a:p>
        </p:txBody>
      </p:sp>
      <p:sp>
        <p:nvSpPr>
          <p:cNvPr id="4" name="Textfeld 3">
            <a:extLst>
              <a:ext uri="{FF2B5EF4-FFF2-40B4-BE49-F238E27FC236}">
                <a16:creationId xmlns:a16="http://schemas.microsoft.com/office/drawing/2014/main" id="{FA886956-6C86-991D-4A69-001F6C7AB1DA}"/>
              </a:ext>
            </a:extLst>
          </p:cNvPr>
          <p:cNvSpPr txBox="1"/>
          <p:nvPr/>
        </p:nvSpPr>
        <p:spPr>
          <a:xfrm>
            <a:off x="2834640" y="94734"/>
            <a:ext cx="3342640" cy="6709529"/>
          </a:xfrm>
          <a:prstGeom prst="rect">
            <a:avLst/>
          </a:prstGeom>
          <a:noFill/>
        </p:spPr>
        <p:txBody>
          <a:bodyPr wrap="square">
            <a:spAutoFit/>
          </a:bodyPr>
          <a:lstStyle/>
          <a:p>
            <a:r>
              <a:rPr lang="en-US" altLang="zh-CN" sz="1000" dirty="0"/>
              <a:t>J B »Samson et Dalila« </a:t>
            </a:r>
            <a:r>
              <a:rPr lang="zh-CN" altLang="en-US" sz="1000" dirty="0"/>
              <a:t>是一部浪漫的歌剧，有大型合唱场景、对状态的抒情描述和动感十足的场景。 和电影有什么关系？ 你在哪里看到电影和歌剧之间的接口？ </a:t>
            </a:r>
            <a:endParaRPr lang="de-DE" altLang="zh-CN" sz="1000" dirty="0"/>
          </a:p>
          <a:p>
            <a:endParaRPr lang="de-DE" altLang="zh-CN" sz="1000" dirty="0"/>
          </a:p>
          <a:p>
            <a:r>
              <a:rPr lang="en-US" altLang="zh-CN" sz="1000" dirty="0"/>
              <a:t>D S </a:t>
            </a:r>
            <a:r>
              <a:rPr lang="zh-CN" altLang="en-US" sz="1000" dirty="0"/>
              <a:t>首先，歌剧和电影结合了所有其他艺术：音乐、文学、戏剧、绘画和舞蹈。 在电影中，摄影被添加为先于它的媒介。 假设歌剧和电影的共同目标是扩大观众的感官领域。 在某种程度上，上演歌剧就像在没有相机的情况下拍摄电影。 更重要的是，在经历了这次非常丰富的经历之后，我似乎很清楚电影作为一种媒介已经被那些早在几个世纪前就开始制作歌剧的人所想象或渴望。 特写、蒙太奇、溶解、慢动作：所有这些现代资源都已经存在。 顺便说一句，当我得知圣桑是第一位为电影配乐的主要作曲家时，我感到很惊讶</a:t>
            </a:r>
            <a:endParaRPr lang="de-DE" altLang="zh-CN" sz="1000" dirty="0"/>
          </a:p>
          <a:p>
            <a:endParaRPr lang="de-DE" sz="1000" dirty="0"/>
          </a:p>
          <a:p>
            <a:r>
              <a:rPr lang="en-US" altLang="zh-CN" sz="1000" dirty="0"/>
              <a:t>J B </a:t>
            </a:r>
            <a:r>
              <a:rPr lang="zh-CN" altLang="en-US" sz="1000" dirty="0"/>
              <a:t>你的电影和电视剧经常讲述反抗制度、反社会、反不公正、反抗我们在现实生活中遇到的敌意的人</a:t>
            </a:r>
            <a:r>
              <a:rPr lang="en-US" altLang="zh-CN" sz="1000" dirty="0"/>
              <a:t>——</a:t>
            </a:r>
            <a:r>
              <a:rPr lang="zh-CN" altLang="en-US" sz="1000" dirty="0"/>
              <a:t>通常与黑色幽默相结合。 这些主题与旧约士师记的故事背景有什么关系？</a:t>
            </a:r>
            <a:endParaRPr lang="de-DE" altLang="zh-CN" sz="1000" dirty="0"/>
          </a:p>
          <a:p>
            <a:endParaRPr lang="de-DE" sz="1000" dirty="0"/>
          </a:p>
          <a:p>
            <a:r>
              <a:rPr lang="en-US" altLang="zh-CN" sz="1000" dirty="0"/>
              <a:t>D S </a:t>
            </a:r>
            <a:r>
              <a:rPr lang="zh-CN" altLang="en-US" sz="1000" dirty="0"/>
              <a:t>在我看来 </a:t>
            </a:r>
            <a:r>
              <a:rPr lang="en-US" altLang="zh-CN" sz="1000" dirty="0"/>
              <a:t>»Samson et Dalila« </a:t>
            </a:r>
            <a:r>
              <a:rPr lang="zh-CN" altLang="en-US" sz="1000" dirty="0"/>
              <a:t>是或者可以是颠覆性的。 参孙在对他的人民的忠诚和对这个奇怪的、不寻常的女人的吸引力之间分裂，他们</a:t>
            </a:r>
            <a:r>
              <a:rPr lang="en-US" altLang="zh-CN" sz="1000" dirty="0"/>
              <a:t>——</a:t>
            </a:r>
            <a:r>
              <a:rPr lang="zh-CN" altLang="en-US" sz="1000" dirty="0"/>
              <a:t>就像他们今天所做的那样</a:t>
            </a:r>
            <a:r>
              <a:rPr lang="en-US" altLang="zh-CN" sz="1000" dirty="0"/>
              <a:t>——</a:t>
            </a:r>
            <a:r>
              <a:rPr lang="zh-CN" altLang="en-US" sz="1000" dirty="0"/>
              <a:t>觉得有权判断他们的爱和性，这驱使他改变他的信仰和本性去质疑。 或者说，这个美人让他有所思。 显然，这对他来说不算什么。 他可以杀戮和毁灭； 他生来就是为了保护自己，而不是为了照顾自己。 圣经故事可能是作为反对同化的宣言而写的。 这是一个警示故事，“不要爱上一个陌生人，因为你会破坏你的传统，给爱你的人带来无尽的痛苦。”但就像经得起时间考验的文化的任何其他部分一样，他隐藏了相反解释的关键</a:t>
            </a:r>
            <a:endParaRPr lang="de-DE" altLang="zh-CN" sz="1000" dirty="0"/>
          </a:p>
          <a:p>
            <a:endParaRPr lang="de-DE" altLang="zh-CN" sz="1000" dirty="0"/>
          </a:p>
          <a:p>
            <a:r>
              <a:rPr lang="en-US" altLang="zh-CN" sz="1000" dirty="0"/>
              <a:t>JB </a:t>
            </a:r>
            <a:r>
              <a:rPr lang="zh-CN" altLang="en-US" sz="1000" dirty="0"/>
              <a:t>为什么希伯来人和非利士人的文化、信仰和传统不仅是避难所和身份认同的地方，而且还是监狱？ </a:t>
            </a:r>
            <a:r>
              <a:rPr lang="en-US" altLang="zh-CN" sz="1000" dirty="0"/>
              <a:t>Delilah </a:t>
            </a:r>
            <a:r>
              <a:rPr lang="zh-CN" altLang="en-US" sz="1000" dirty="0"/>
              <a:t>在这里作为一个不适合系统的角色出现</a:t>
            </a:r>
            <a:r>
              <a:rPr lang="en-US" altLang="zh-CN" sz="1000" dirty="0"/>
              <a:t>..</a:t>
            </a:r>
          </a:p>
          <a:p>
            <a:endParaRPr lang="en-US" sz="1000" dirty="0"/>
          </a:p>
          <a:p>
            <a:r>
              <a:rPr lang="en-US" altLang="zh-CN" sz="1000" dirty="0"/>
              <a:t>D S </a:t>
            </a:r>
            <a:r>
              <a:rPr lang="zh-CN" altLang="en-US" sz="1000" dirty="0"/>
              <a:t>我认为他们中的任何一个都不适合该系统。 我会更进一步：我相信我们没有人适合任何系统。 我们是具有不同需求和愿望的基因的独特组合。 就像植物一样：有些生长在阴凉处，有些则需要更多光照。 有些生活在沙漠中，有些生活在冰中。 无论我们多么不同，人类总是试图被当权者驯化。 在我看来，</a:t>
            </a:r>
            <a:r>
              <a:rPr lang="en-US" altLang="zh-CN" sz="1000" dirty="0"/>
              <a:t>Samson et Dalila </a:t>
            </a:r>
            <a:r>
              <a:rPr lang="zh-CN" altLang="en-US" sz="1000" dirty="0"/>
              <a:t>通过文字，但更多的是通过音乐来表达，爱是无法被驯化的</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6177280" y="94733"/>
            <a:ext cx="3594100" cy="6247864"/>
          </a:xfrm>
          <a:prstGeom prst="rect">
            <a:avLst/>
          </a:prstGeom>
          <a:noFill/>
        </p:spPr>
        <p:txBody>
          <a:bodyPr wrap="square">
            <a:spAutoFit/>
          </a:bodyPr>
          <a:lstStyle/>
          <a:p>
            <a:r>
              <a:rPr lang="en-US" altLang="zh-CN" sz="1000" dirty="0"/>
              <a:t>J B </a:t>
            </a:r>
            <a:r>
              <a:rPr lang="zh-CN" altLang="en-US" sz="1000" dirty="0"/>
              <a:t>那么大利拉为什么背叛参孙？</a:t>
            </a:r>
            <a:endParaRPr lang="de-DE" altLang="zh-CN" sz="1000" dirty="0"/>
          </a:p>
          <a:p>
            <a:endParaRPr lang="de-DE" sz="1000" dirty="0"/>
          </a:p>
          <a:p>
            <a:r>
              <a:rPr lang="en-US" altLang="zh-CN" sz="1000" dirty="0"/>
              <a:t>D S </a:t>
            </a:r>
            <a:r>
              <a:rPr lang="zh-CN" altLang="en-US" sz="1000" dirty="0"/>
              <a:t>参孙所经历的隐秘斗争是要么保持神童的身份</a:t>
            </a:r>
            <a:r>
              <a:rPr lang="en-US" altLang="zh-CN" sz="1000" dirty="0"/>
              <a:t>——</a:t>
            </a:r>
            <a:r>
              <a:rPr lang="zh-CN" altLang="en-US" sz="1000" dirty="0"/>
              <a:t>一个注定要一遍又一遍地重复他的行为以充实他的主人的马戏团怪胎</a:t>
            </a:r>
            <a:r>
              <a:rPr lang="en-US" altLang="zh-CN" sz="1000" dirty="0"/>
              <a:t>——</a:t>
            </a:r>
            <a:r>
              <a:rPr lang="zh-CN" altLang="en-US" sz="1000" dirty="0"/>
              <a:t>要么成为一个有权找到自己的方式并掌握自己的命运。 他付出了代价，不是因为他告诉了达丽拉他的秘密，而是因为他没有真正向她敞开心扉的条件。 大理拉斯困境具有不同的性质。 她就像火：它可以温暖、保护、提供快乐和庇护，也可以燃烧你。 中间没有任何东西。 她爱参孙，她知道他爱她。 但她无法忍受他在他的人民面前感到内疚，为自己的感情感到羞耻，对他的上帝如此顺从，这就是她开始恨他的原因。 痛苦逐渐使她成为大祭司的牺牲品，大祭司利用她来增加权力。 但最终，非利士人的神大衮或希伯来人的神耶和华都没有代表真理。 唯一的真神是爱的神。 它没有形式，但当两个灵魂深深相连时，无论是恋人、歌手还是音乐家，它都是清晰可触的。 它既不是一个也不是另一个。 正是这第三个美丽而可怕的存在可以改变世界。 通过艺术、高山、火光、行云流水、太阳、月亮、彩虹，以及数百小时的排练，我们试图捕捉其中的一点点</a:t>
            </a:r>
            <a:endParaRPr lang="de-DE" altLang="zh-CN" sz="1000" dirty="0"/>
          </a:p>
          <a:p>
            <a:endParaRPr lang="de-DE" sz="1000" dirty="0"/>
          </a:p>
          <a:p>
            <a:r>
              <a:rPr lang="en-US" altLang="zh-CN" sz="1000" dirty="0"/>
              <a:t>B </a:t>
            </a:r>
            <a:r>
              <a:rPr lang="zh-CN" altLang="en-US" sz="1000" dirty="0"/>
              <a:t>自由、平等和文化认同的问题揭示了暴力和压迫的机制，而不仅仅是作为过去的遗物。 参孙作为一个履行父权社会强加的职责的坚强英雄，以及作为经常被描绘成异国情调的蛇蝎美人的黛利拉，在多大程度上是产生摩擦的根源？</a:t>
            </a:r>
            <a:endParaRPr lang="de-DE" altLang="zh-CN" sz="1000" dirty="0"/>
          </a:p>
          <a:p>
            <a:endParaRPr lang="de-DE" sz="1000" dirty="0"/>
          </a:p>
          <a:p>
            <a:r>
              <a:rPr lang="en-US" altLang="zh-CN" sz="1000" dirty="0"/>
              <a:t>D S </a:t>
            </a:r>
            <a:r>
              <a:rPr lang="zh-CN" altLang="en-US" sz="1000" dirty="0"/>
              <a:t>保护我们的一切也包围着我们。 窗户上的栏杆挡住了我们的视线。 计算机上的防病毒程序正在减慢它的速度。 所有药物都有副作用，有时它们造成的伤害超过了它们旨在对抗的威胁。 </a:t>
            </a:r>
            <a:r>
              <a:rPr lang="en-US" altLang="zh-CN" sz="1000" dirty="0"/>
              <a:t>《Samson et Dalila》</a:t>
            </a:r>
            <a:r>
              <a:rPr lang="zh-CN" altLang="en-US" sz="1000" dirty="0"/>
              <a:t>的核心不是一个爱情故事，而是一个关于压抑爱情的故事。 这是关于真正分享的恐惧。 害怕和别人在一起而不压抑他或她。 这是关于男人和女人与各自社会的斗争，但归根结底是男人和女人之间的斗争。 对我来说，</a:t>
            </a:r>
            <a:r>
              <a:rPr lang="en-US" altLang="zh-CN" sz="1000" dirty="0"/>
              <a:t>Samson </a:t>
            </a:r>
            <a:r>
              <a:rPr lang="zh-CN" altLang="en-US" sz="1000" dirty="0"/>
              <a:t>和 </a:t>
            </a:r>
            <a:r>
              <a:rPr lang="en-US" altLang="zh-CN" sz="1000" dirty="0"/>
              <a:t>Delilah </a:t>
            </a:r>
            <a:r>
              <a:rPr lang="zh-CN" altLang="en-US" sz="1000" dirty="0"/>
              <a:t>是平等的。 在一个抵制平等的世界里平等。 黛利拉就像参孙； 只是她不需要体力。 她的内心足够强大。 如果这两个角色接受了他们真正的需求，他们本可以建立一个新的帝国。 与那些为捍卫自己的文化而战的人相比，他们更好、更自由、更开放。 其中之一，非利士文化，是极其暴力和侵入性的。 另一个是希伯来人，他们极度自我保护和防御。 我喜欢将参孙和大利拉视为新时代的创始人。 一个从未到来但我们都知道是可能的更好时代</a:t>
            </a:r>
            <a:endParaRPr lang="en-US" sz="1000" dirty="0"/>
          </a:p>
        </p:txBody>
      </p:sp>
    </p:spTree>
    <p:extLst>
      <p:ext uri="{BB962C8B-B14F-4D97-AF65-F5344CB8AC3E}">
        <p14:creationId xmlns:p14="http://schemas.microsoft.com/office/powerpoint/2010/main" val="188548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9A312CB-1406-919C-94CD-ACA4809F603F}"/>
              </a:ext>
            </a:extLst>
          </p:cNvPr>
          <p:cNvPicPr>
            <a:picLocks noChangeAspect="1"/>
          </p:cNvPicPr>
          <p:nvPr/>
        </p:nvPicPr>
        <p:blipFill>
          <a:blip r:embed="rId2"/>
          <a:stretch>
            <a:fillRect/>
          </a:stretch>
        </p:blipFill>
        <p:spPr>
          <a:xfrm>
            <a:off x="0" y="0"/>
            <a:ext cx="4638676" cy="3009941"/>
          </a:xfrm>
          <a:prstGeom prst="rect">
            <a:avLst/>
          </a:prstGeom>
        </p:spPr>
      </p:pic>
      <p:sp>
        <p:nvSpPr>
          <p:cNvPr id="7" name="Textfeld 6">
            <a:extLst>
              <a:ext uri="{FF2B5EF4-FFF2-40B4-BE49-F238E27FC236}">
                <a16:creationId xmlns:a16="http://schemas.microsoft.com/office/drawing/2014/main" id="{E9BC3C0D-004F-6C52-E8CB-E39FE21967F9}"/>
              </a:ext>
            </a:extLst>
          </p:cNvPr>
          <p:cNvSpPr txBox="1"/>
          <p:nvPr/>
        </p:nvSpPr>
        <p:spPr>
          <a:xfrm>
            <a:off x="5267326" y="1117244"/>
            <a:ext cx="4267200" cy="1015663"/>
          </a:xfrm>
          <a:prstGeom prst="rect">
            <a:avLst/>
          </a:prstGeom>
          <a:noFill/>
        </p:spPr>
        <p:txBody>
          <a:bodyPr wrap="square">
            <a:spAutoFit/>
          </a:bodyPr>
          <a:lstStyle/>
          <a:p>
            <a:r>
              <a:rPr lang="en-US" sz="1000" dirty="0" err="1">
                <a:solidFill>
                  <a:srgbClr val="FF0000"/>
                </a:solidFill>
                <a:latin typeface="DengXian (Textkörper)"/>
              </a:rPr>
              <a:t>你必须确定</a:t>
            </a:r>
            <a:r>
              <a:rPr lang="en-US" sz="1000" dirty="0">
                <a:solidFill>
                  <a:srgbClr val="FF0000"/>
                </a:solidFill>
                <a:latin typeface="DengXian (Textkörper)"/>
              </a:rPr>
              <a:t>。 </a:t>
            </a:r>
            <a:r>
              <a:rPr lang="en-US" sz="1000" dirty="0" err="1">
                <a:solidFill>
                  <a:srgbClr val="FF0000"/>
                </a:solidFill>
                <a:latin typeface="DengXian (Textkörper)"/>
              </a:rPr>
              <a:t>毫无疑问</a:t>
            </a:r>
            <a:r>
              <a:rPr lang="en-US" sz="1000" dirty="0">
                <a:solidFill>
                  <a:srgbClr val="FF0000"/>
                </a:solidFill>
                <a:latin typeface="DengXian (Textkörper)"/>
              </a:rPr>
              <a:t>。 </a:t>
            </a:r>
            <a:r>
              <a:rPr lang="en-US" sz="1000" dirty="0" err="1">
                <a:solidFill>
                  <a:srgbClr val="FF0000"/>
                </a:solidFill>
                <a:latin typeface="DengXian (Textkörper)"/>
              </a:rPr>
              <a:t>疑恨不能恨</a:t>
            </a:r>
            <a:r>
              <a:rPr lang="en-US" sz="1000" dirty="0">
                <a:solidFill>
                  <a:srgbClr val="FF0000"/>
                </a:solidFill>
                <a:latin typeface="DengXian (Textkörper)"/>
              </a:rPr>
              <a:t>。 </a:t>
            </a:r>
            <a:r>
              <a:rPr lang="en-US" sz="1000" dirty="0" err="1">
                <a:solidFill>
                  <a:srgbClr val="FF0000"/>
                </a:solidFill>
                <a:latin typeface="DengXian (Textkörper)"/>
              </a:rPr>
              <a:t>恨你需要绝对的确定性</a:t>
            </a:r>
            <a:r>
              <a:rPr lang="en-US" sz="1000" dirty="0">
                <a:solidFill>
                  <a:srgbClr val="FF0000"/>
                </a:solidFill>
                <a:latin typeface="DengXian (Textkörper)"/>
              </a:rPr>
              <a:t>。 </a:t>
            </a:r>
            <a:r>
              <a:rPr lang="en-US" sz="1000" dirty="0" err="1">
                <a:solidFill>
                  <a:srgbClr val="FF0000"/>
                </a:solidFill>
                <a:latin typeface="DengXian (Textkörper)"/>
              </a:rPr>
              <a:t>任何可能都会令人不安</a:t>
            </a:r>
            <a:r>
              <a:rPr lang="en-US" sz="1000" dirty="0">
                <a:solidFill>
                  <a:srgbClr val="FF0000"/>
                </a:solidFill>
                <a:latin typeface="DengXian (Textkörper)"/>
              </a:rPr>
              <a:t>。 </a:t>
            </a:r>
            <a:r>
              <a:rPr lang="en-US" sz="1000" dirty="0" err="1">
                <a:solidFill>
                  <a:srgbClr val="FF0000"/>
                </a:solidFill>
                <a:latin typeface="DengXian (Textkörper)"/>
              </a:rPr>
              <a:t>任何可能都会颠覆仇恨，消耗即将被引导的能量</a:t>
            </a:r>
            <a:r>
              <a:rPr lang="en-US" sz="1000" dirty="0">
                <a:solidFill>
                  <a:srgbClr val="FF0000"/>
                </a:solidFill>
                <a:latin typeface="DengXian (Textkörper)"/>
              </a:rPr>
              <a:t>。 </a:t>
            </a:r>
            <a:r>
              <a:rPr lang="en-US" sz="1000" dirty="0" err="1">
                <a:solidFill>
                  <a:srgbClr val="FF0000"/>
                </a:solidFill>
                <a:latin typeface="DengXian (Textkörper)"/>
              </a:rPr>
              <a:t>恨变得不精确</a:t>
            </a:r>
            <a:r>
              <a:rPr lang="en-US" sz="1000" dirty="0">
                <a:solidFill>
                  <a:srgbClr val="FF0000"/>
                </a:solidFill>
                <a:latin typeface="DengXian (Textkörper)"/>
              </a:rPr>
              <a:t>。 </a:t>
            </a:r>
            <a:r>
              <a:rPr lang="en-US" sz="1000" dirty="0" err="1">
                <a:solidFill>
                  <a:srgbClr val="FF0000"/>
                </a:solidFill>
                <a:latin typeface="DengXian (Textkörper)"/>
              </a:rPr>
              <a:t>精确不是讨厌的好东西</a:t>
            </a:r>
            <a:r>
              <a:rPr lang="en-US" sz="1000" dirty="0">
                <a:solidFill>
                  <a:srgbClr val="FF0000"/>
                </a:solidFill>
                <a:latin typeface="DengXian (Textkörper)"/>
              </a:rPr>
              <a:t>。 </a:t>
            </a:r>
            <a:r>
              <a:rPr lang="en-US" sz="1000" dirty="0" err="1">
                <a:solidFill>
                  <a:srgbClr val="FF0000"/>
                </a:solidFill>
                <a:latin typeface="DengXian (Textkörper)"/>
              </a:rPr>
              <a:t>精确会带来精致，仔细观察或倾听；精确会产生差异化，即识别具有所有不同的、矛盾的品质和倾向的个人作为一个人</a:t>
            </a:r>
            <a:r>
              <a:rPr lang="en-US" sz="1000" dirty="0">
                <a:solidFill>
                  <a:srgbClr val="FF0000"/>
                </a:solidFill>
                <a:latin typeface="DengXian (Textkörper)"/>
              </a:rPr>
              <a:t>。 </a:t>
            </a:r>
            <a:r>
              <a:rPr lang="en-US" sz="1000" dirty="0" err="1">
                <a:solidFill>
                  <a:srgbClr val="FF0000"/>
                </a:solidFill>
                <a:latin typeface="DengXian (Textkörper)"/>
              </a:rPr>
              <a:t>一旦轮廓被抹平，个人就不再是个人，只有模糊的集体仍然是仇恨的对象</a:t>
            </a:r>
            <a:r>
              <a:rPr lang="en-US" sz="1000" dirty="0">
                <a:solidFill>
                  <a:srgbClr val="FF0000"/>
                </a:solidFill>
                <a:latin typeface="DengXian (Textkörper)"/>
              </a:rPr>
              <a:t>。 </a:t>
            </a:r>
            <a:r>
              <a:rPr lang="en-US" sz="1000" dirty="0" err="1">
                <a:solidFill>
                  <a:srgbClr val="FF0000"/>
                </a:solidFill>
                <a:latin typeface="DengXian (Textkörper)"/>
              </a:rPr>
              <a:t>仇恨纠正仇恨的对象</a:t>
            </a:r>
            <a:endParaRPr lang="en-US" sz="1000" dirty="0">
              <a:solidFill>
                <a:srgbClr val="FF0000"/>
              </a:solidFill>
              <a:latin typeface="DengXian (Textkörper)"/>
            </a:endParaRPr>
          </a:p>
        </p:txBody>
      </p:sp>
      <p:sp>
        <p:nvSpPr>
          <p:cNvPr id="8" name="Textfeld 7">
            <a:extLst>
              <a:ext uri="{FF2B5EF4-FFF2-40B4-BE49-F238E27FC236}">
                <a16:creationId xmlns:a16="http://schemas.microsoft.com/office/drawing/2014/main" id="{B4186C01-DE9E-8C9C-C2E4-F06F12DCE8DF}"/>
              </a:ext>
            </a:extLst>
          </p:cNvPr>
          <p:cNvSpPr txBox="1"/>
          <p:nvPr/>
        </p:nvSpPr>
        <p:spPr>
          <a:xfrm>
            <a:off x="-1" y="3009941"/>
            <a:ext cx="6296026" cy="3939540"/>
          </a:xfrm>
          <a:prstGeom prst="rect">
            <a:avLst/>
          </a:prstGeom>
          <a:noFill/>
        </p:spPr>
        <p:txBody>
          <a:bodyPr wrap="square">
            <a:spAutoFit/>
          </a:bodyPr>
          <a:lstStyle/>
          <a:p>
            <a:r>
              <a:rPr lang="zh-CN" altLang="en-US" sz="1000" dirty="0"/>
              <a:t>达利拉是谁？ 作为穿着睡衣的性欲亢进的洛丽塔，或者作为用她的诱惑艺术打倒预言英雄参孙的冷血妓女，达丽拉在许多解释中都被赋予了一个或另一个角色。 在士师记第 </a:t>
            </a:r>
            <a:r>
              <a:rPr lang="en-US" altLang="zh-CN" sz="1000" dirty="0"/>
              <a:t>16 </a:t>
            </a:r>
            <a:r>
              <a:rPr lang="zh-CN" altLang="en-US" sz="1000" dirty="0"/>
              <a:t>章中，大利拉本质上是一个深不可测的女人。 她个人的许多方面仍然没有说出来或表现出矛盾。 叙述者一次又一次地在故事的过程中留下空白，导致无法明确分配角色。 我们对黛利拉的社会身份、出身或性取向一无所知。 我们也不知道她是否真的拒绝了萨姆森的爱，她为什么背叛他，最后发生了什么。 描述性信息的缺失至关重要：叙事中的空白和空白最终打开了一个多层次、复杂且没有陈词滥调的解释视野。 圣桑在他的歌剧</a:t>
            </a:r>
            <a:r>
              <a:rPr lang="en-US" altLang="zh-CN" sz="1000" dirty="0"/>
              <a:t>《</a:t>
            </a:r>
            <a:r>
              <a:rPr lang="zh-CN" altLang="en-US" sz="1000" dirty="0"/>
              <a:t>参孙与达利拉</a:t>
            </a:r>
            <a:r>
              <a:rPr lang="en-US" altLang="zh-CN" sz="1000" dirty="0"/>
              <a:t>》</a:t>
            </a:r>
            <a:r>
              <a:rPr lang="zh-CN" altLang="en-US" sz="1000" dirty="0"/>
              <a:t>中将达利拉指派给非利士人。 最初的故事讲述了参孙和大利拉在索雷克山谷的第一次相遇，该地区与非利士人的土地和以色列的土地接壤。 然而，当时尚不清楚谁统治了该地区。 由于叙述者将大利拉放在两国的边界上，因此她可能既是非利士人又是以色列人，或者也是外国人。 尽管她最终与非利士人结盟，但很难理解她是谁以及她的动机是什么。 根据歌剧过程中其他叙事空白和空白的解释方式，黛利拉经常以非利士人、奇怪、异国情调的蛇蝎美人或以色列人的身份出现。 因为她的背叛经常将她描绘成邪恶和不道德行为的化身，并且因为她的社会地位与圣经中描绘的以色列妇女的理想背道而驰，所以很少有人认为她是以色列人。 邪恶叛徒的形象往往伴随着异国情调和色情的归因。 性差异性是从种族差异性推断出来的。 这些异国情调的蛇蝎美人对男权秩序造成了威胁，因为这些男人通过他们的影响力与他们的种族和宗教身份保持距离。 达利拉在两国边界上的原始位置强烈提醒我们，她不应被解释为邪恶的非利士人或异国情调的陌生人，也不应被解释为善良的以色列人（偏离了“真正”的道路，或者仅仅是暴力的受害者变成了非利士人）。 此外，大利拉是参孙一生中唯一有名字的女人。 萨姆森圈子里的每个其他女人都完全由她的社会功能来定义：作为母亲、前妻或妓女，萨姆森在遇到大利拉之前曾拜访过他们。 也没有任何资料表明她是否生活在男性</a:t>
            </a:r>
            <a:r>
              <a:rPr lang="en-US" altLang="zh-CN" sz="1000" dirty="0"/>
              <a:t>——</a:t>
            </a:r>
            <a:r>
              <a:rPr lang="zh-CN" altLang="en-US" sz="1000" dirty="0"/>
              <a:t>父亲、丈夫或男性监护人</a:t>
            </a:r>
            <a:r>
              <a:rPr lang="en-US" altLang="zh-CN" sz="1000" dirty="0"/>
              <a:t>——</a:t>
            </a:r>
            <a:r>
              <a:rPr lang="zh-CN" altLang="en-US" sz="1000" dirty="0"/>
              <a:t>的权威之下。 没有根据她与男性角色的关系来定义她，她不仅作为一个活跃的主体不同于历史上的其他女性，而且被认为具有在传统父权制度之外发挥作用的能力。 达丽拉由此在故事中有着特殊的独立女性地位。从希伯来</a:t>
            </a:r>
            <a:r>
              <a:rPr lang="en-US" altLang="zh-CN" sz="1000" dirty="0"/>
              <a:t>-</a:t>
            </a:r>
            <a:r>
              <a:rPr lang="zh-CN" altLang="en-US" sz="1000" dirty="0"/>
              <a:t>圣经传统的角度来看，黛利拉的行为是不寻常的：她不适合为她“设计”的性别角色。 生活的自我决定和塑造，其中没有解决她作为有爱心的母亲和妻子的“女性职责”的履行，这是对她在这个社会中的不顺从的指称。 她是圣经背景下被描述为理想的以色列妻子的对立面。 在这种情况下，对女性传统角色的偏离是值得怀疑的。 据此，“好女人”是那些仅仅通过关爱母亲和妻子作为社会一部分的品质来定义自己的人，而性欲和淫荡则与行为“邪恶”的女人有关。</a:t>
            </a:r>
            <a:endParaRPr lang="en-US" sz="1000" dirty="0"/>
          </a:p>
        </p:txBody>
      </p:sp>
      <p:sp>
        <p:nvSpPr>
          <p:cNvPr id="9" name="Textfeld 8">
            <a:extLst>
              <a:ext uri="{FF2B5EF4-FFF2-40B4-BE49-F238E27FC236}">
                <a16:creationId xmlns:a16="http://schemas.microsoft.com/office/drawing/2014/main" id="{9BBAF8E2-C3EF-3052-1D8D-584D3FAFC023}"/>
              </a:ext>
            </a:extLst>
          </p:cNvPr>
          <p:cNvSpPr txBox="1"/>
          <p:nvPr/>
        </p:nvSpPr>
        <p:spPr>
          <a:xfrm>
            <a:off x="6286500" y="2918460"/>
            <a:ext cx="3619500" cy="3939540"/>
          </a:xfrm>
          <a:prstGeom prst="rect">
            <a:avLst/>
          </a:prstGeom>
          <a:noFill/>
        </p:spPr>
        <p:txBody>
          <a:bodyPr wrap="square">
            <a:spAutoFit/>
          </a:bodyPr>
          <a:lstStyle/>
          <a:p>
            <a:r>
              <a:rPr lang="zh-CN" altLang="en-US" sz="1000" dirty="0"/>
              <a:t>参孙与大利拉的关系只被零星记载：大利拉是参孙一生中唯一有名字的女人，这不仅可以看作是平起平坐的象征，也可以看作是平等相爱的可能和前提，但也证实了这一点，大利拉对参孙来说是最重要的，他真的爱她</a:t>
            </a:r>
            <a:r>
              <a:rPr lang="en-US" altLang="zh-CN" sz="1000" dirty="0"/>
              <a:t>——</a:t>
            </a:r>
            <a:r>
              <a:rPr lang="zh-CN" altLang="en-US" sz="1000" dirty="0"/>
              <a:t>除了他作为政治领袖和先知英雄的呼召。 然而，达丽拉是否会回报他的爱仍是未知数。 大利拉知道参孙对她的吸引力。 通常，黛利拉被视为这段关系中诡计多端的主角：操纵参孙的诱惑者。 另一方面，参孙是无辜的男性受害者，无力抵抗她的魅力。 大利拉的话和士师记中的行动都没有表明她诉诸性诱惑来获取参孙的秘密。 参孙力量的秘密在于他的头发。 大利拉剪掉了他的头发：相关的权力损失无异于象征性的阉割，象征着希伯来战士的屈服，被剥夺了他的男子气概和力量。 通过这一行为，她“阉割”了参孙并“男性化”了自己</a:t>
            </a:r>
            <a:r>
              <a:rPr lang="en-US" altLang="zh-CN" sz="1000" dirty="0"/>
              <a:t>——</a:t>
            </a:r>
            <a:r>
              <a:rPr lang="zh-CN" altLang="en-US" sz="1000" dirty="0"/>
              <a:t>充当“政治阴谋家”和“暴力战士”。</a:t>
            </a:r>
            <a:endParaRPr lang="de-DE" altLang="zh-CN" sz="1000" dirty="0"/>
          </a:p>
          <a:p>
            <a:endParaRPr lang="de-DE" sz="1000" dirty="0"/>
          </a:p>
          <a:p>
            <a:r>
              <a:rPr lang="zh-CN" altLang="en-US" sz="1000" dirty="0"/>
              <a:t>在第三幕的结尾，故事没有公开参孙被捕后黛利拉会发生什么。 参孙拆毁圣殿时她在哪里？ 她死了吗 她还活着吗？ 她要离开去国外开始新的生活吗？ 她后悔自己的背叛吗？ 还是她自己和参孙一起推倒了圣殿？ 为什么叙述者让她跑了？ 很清楚的是，叙述者并没有谴责她是参孙倒台的同谋。 达丽拉可以看作是独立女性的原型。 她是一个在男权社会中有发言权的女人。 其中潜藏着打破传统秩序的可能性。 她正在经历一个发展。 她爱。 她打架。 她不喜欢。 她犹豫了</a:t>
            </a:r>
            <a:r>
              <a:rPr lang="en-US" altLang="zh-CN" sz="1000" dirty="0"/>
              <a:t>……</a:t>
            </a:r>
            <a:r>
              <a:rPr lang="zh-CN" altLang="en-US" sz="1000" dirty="0"/>
              <a:t>并决定使用原力的黑暗面。 剩下的就是“重置”的希望：设计一个权利平等的秩序，在这个秩序中，文化和宗教资源的共存是可能的，超越了身份的思考。</a:t>
            </a:r>
            <a:endParaRPr lang="en-US" sz="1000" dirty="0"/>
          </a:p>
        </p:txBody>
      </p:sp>
    </p:spTree>
    <p:extLst>
      <p:ext uri="{BB962C8B-B14F-4D97-AF65-F5344CB8AC3E}">
        <p14:creationId xmlns:p14="http://schemas.microsoft.com/office/powerpoint/2010/main" val="3623287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19" y="94734"/>
            <a:ext cx="4923155" cy="6832640"/>
          </a:xfrm>
          <a:prstGeom prst="rect">
            <a:avLst/>
          </a:prstGeom>
          <a:noFill/>
        </p:spPr>
        <p:txBody>
          <a:bodyPr wrap="square">
            <a:spAutoFit/>
          </a:bodyPr>
          <a:lstStyle/>
          <a:p>
            <a:r>
              <a:rPr lang="de-DE" dirty="0"/>
              <a:t>DIE   FREIHEIT   FREI   ZU SEIN</a:t>
            </a:r>
            <a:endParaRPr lang="en-US" dirty="0"/>
          </a:p>
          <a:p>
            <a:endParaRPr lang="de-DE" altLang="zh-CN" sz="1000" dirty="0"/>
          </a:p>
          <a:p>
            <a:r>
              <a:rPr lang="zh-CN" altLang="en-US" sz="1000" dirty="0"/>
              <a:t>在过去的两百多年里，许多革命都以悲惨的结局告终，但很少有革命被更高级的暴力所镇压。 相反，军事干预，即使取得成功，也常常被证明在恢复稳定和填补权力真空方面收效甚微。 看来，即使是胜利也不能用腐败、权威和对政府的信任来代替腐败和解体。 即使许多革命以暴政告终，人们也始终记得，用孔多塞的话来说，“因此，革命这个词（</a:t>
            </a:r>
            <a:r>
              <a:rPr lang="en-US" altLang="zh-CN" sz="1000" dirty="0"/>
              <a:t>……</a:t>
            </a:r>
            <a:r>
              <a:rPr lang="zh-CN" altLang="en-US" sz="1000" dirty="0"/>
              <a:t>）只能适用于以自由为目标的革命。”</a:t>
            </a:r>
            <a:endParaRPr lang="de-DE" altLang="zh-CN" sz="1000" dirty="0"/>
          </a:p>
          <a:p>
            <a:endParaRPr lang="de-DE" sz="1000" dirty="0"/>
          </a:p>
          <a:p>
            <a:r>
              <a:rPr lang="zh-CN" altLang="en-US" sz="1000" dirty="0"/>
              <a:t>尽管 </a:t>
            </a:r>
            <a:r>
              <a:rPr lang="en-US" altLang="zh-CN" sz="1000" dirty="0"/>
              <a:t>18 </a:t>
            </a:r>
            <a:r>
              <a:rPr lang="zh-CN" altLang="en-US" sz="1000" dirty="0"/>
              <a:t>世纪晚期发生了两次伟大的革命，“革命”一词在当时具有特定的含义，但这个词在政治思想或实践的词汇中并没有真正发挥作用。 例如，当这个词出现在 </a:t>
            </a:r>
            <a:r>
              <a:rPr lang="en-US" altLang="zh-CN" sz="1000" dirty="0"/>
              <a:t>17 </a:t>
            </a:r>
            <a:r>
              <a:rPr lang="zh-CN" altLang="en-US" sz="1000" dirty="0"/>
              <a:t>世纪时，它与它最初的天文学意义密切相关，表示天体的永恒、不可避免和不断重复的运动； 政治用法是隐喻性的，描述了向预定点的逆行运动，回到给定的预定秩序。 “光荣革命”</a:t>
            </a:r>
            <a:r>
              <a:rPr lang="en-US" altLang="zh-CN" sz="1000" dirty="0"/>
              <a:t>[</a:t>
            </a:r>
            <a:r>
              <a:rPr lang="zh-CN" altLang="en-US" sz="1000" dirty="0"/>
              <a:t>英国革命 </a:t>
            </a:r>
            <a:r>
              <a:rPr lang="en-US" altLang="zh-CN" sz="1000" dirty="0"/>
              <a:t>1688/1689]</a:t>
            </a:r>
            <a:r>
              <a:rPr lang="zh-CN" altLang="en-US" sz="1000" dirty="0"/>
              <a:t>，这一事件自相矛盾地确保了“革命”一词在政治和历史用语中的地位，但根本不被视为一场革命，而是被视为王权在其前身的恢复合法性和荣耀。 如果不承认革命首先爆发时复辟是他们的目标，而复辟的实质是自由，那么即使是 </a:t>
            </a:r>
            <a:r>
              <a:rPr lang="en-US" altLang="zh-CN" sz="1000" dirty="0"/>
              <a:t>18 </a:t>
            </a:r>
            <a:r>
              <a:rPr lang="zh-CN" altLang="en-US" sz="1000" dirty="0"/>
              <a:t>世纪的革命也无法理解。 我们往往忽略了这样一个事实，即这些第一批革命者的心态几乎是对全新事物的本能反感。 恢复和复兴旧权利和特权的尝试导致了截然相反的结果</a:t>
            </a:r>
            <a:r>
              <a:rPr lang="en-US" altLang="zh-CN" sz="1000" dirty="0"/>
              <a:t>——</a:t>
            </a:r>
            <a:r>
              <a:rPr lang="zh-CN" altLang="en-US" sz="1000" dirty="0"/>
              <a:t>前瞻性的发展和未来的开放，所有进一步的尝试都在循环或“革命”运动的范畴内行动，或者认为遭到挑战。 虽然“革命”一词在革命过程中经历了根本性的变化，但“自由”一词却发生了非常相似的事情，尽管要复杂得多。 只要它只意味着“在上帝的祝福下恢复”的自由，整个事情就仍然是我们现在与立宪政府相关联的权利和自由的问题，这些权利和自由被恰当地称为公民权利。 它不包括参与公共事务的政治权利。无论是在理论上还是在实践中，这些其他权利都不是革命的产物，甚至包括为征税目的而代表的权利。 革命性的不是“生命、自由和财产”，而是断言这些是所有人类不可剥夺的权利，无论他们住在哪里或拥有何种形式的政府。 即使在这种对全人类的新的革命性扩展中，自由也不过意味着不受不合理限制的自由，这基本上是消极的。</a:t>
            </a:r>
            <a:endParaRPr lang="de-DE" altLang="zh-CN" sz="1000" dirty="0"/>
          </a:p>
          <a:p>
            <a:endParaRPr lang="de-DE" sz="1000" dirty="0"/>
          </a:p>
          <a:p>
            <a:r>
              <a:rPr lang="zh-CN" altLang="en-US" sz="1000" dirty="0"/>
              <a:t>公民权利意义上的自由是解放的结果，但绝不是自由的本质，自由的本质是进入公共领域和参与政府事务。 如果革命的唯一目的是确保公民权利，那么从越权和侵犯现有权利的政权中解放出来就足够了。 的确，</a:t>
            </a:r>
            <a:r>
              <a:rPr lang="en-US" altLang="zh-CN" sz="1000" dirty="0"/>
              <a:t>18 </a:t>
            </a:r>
            <a:r>
              <a:rPr lang="zh-CN" altLang="en-US" sz="1000" dirty="0"/>
              <a:t>世纪的革命始于要求这些古老的权利。 当革命是关于解放“和”自由时，情况就变得复杂了，因为解放确实是自由的条件</a:t>
            </a:r>
            <a:r>
              <a:rPr lang="en-US" altLang="zh-CN" sz="1000" dirty="0"/>
              <a:t>——</a:t>
            </a:r>
            <a:r>
              <a:rPr lang="zh-CN" altLang="en-US" sz="1000" dirty="0"/>
              <a:t>尽管自由绝不是解放的必然结果</a:t>
            </a:r>
            <a:r>
              <a:rPr lang="en-US" altLang="zh-CN" sz="1000" dirty="0"/>
              <a:t>——</a:t>
            </a:r>
            <a:r>
              <a:rPr lang="zh-CN" altLang="en-US" sz="1000" dirty="0"/>
              <a:t>很难决定解放的愿望在哪里，即摆脱压迫，结束和对自由的渴望，即开始政治生活。 第一次革命的人们虽然很清楚解放必须先于自由，但还没有意识到这样一个事实，即这种解放不仅仅意味着从绝对和专制权力中获得政治解放； 获得自由的自由首先意味着不仅要摆脱恐惧，还要摆脱匮乏。 当那件事发生时，事实证明，不仅是自由，而且获得自由的自由，一直是少数人的特权。 首先，免于恐惧是一种特权，即使是少数人也只在历史上相对较短的时期内享有这种特权，但免于匮乏是古往今来少数人享有的巨大特权。 只有那些知道免于匮乏的人才能充分理解免于恐惧的自由，只有那些既没有需求也没有恐惧的人才能培养对公共自由的热情，感受自由发展这种“</a:t>
            </a:r>
            <a:r>
              <a:rPr lang="en-US" altLang="zh-CN" sz="1000" dirty="0" err="1"/>
              <a:t>goût</a:t>
            </a:r>
            <a:r>
              <a:rPr lang="en-US" altLang="zh-CN" sz="1000" dirty="0"/>
              <a:t> pour la liberté”</a:t>
            </a:r>
            <a:r>
              <a:rPr lang="zh-CN" altLang="en-US" sz="1000" dirty="0"/>
              <a:t>以及自由本身所带有的对“平等”的特殊品味。 法国大革命是这一切的前奏，虽然惨败，但对后来的所有革命都具有决定性意义。 她展示了人人生而平等的公式在实践中意味着什么。 罗伯斯庇尔谈到革命时想到的正是这种平等，他说革命是“以人的伟大对抗伟大的渺小”</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5057774" y="532883"/>
            <a:ext cx="4848226" cy="3170099"/>
          </a:xfrm>
          <a:prstGeom prst="rect">
            <a:avLst/>
          </a:prstGeom>
          <a:noFill/>
        </p:spPr>
        <p:txBody>
          <a:bodyPr wrap="square">
            <a:spAutoFit/>
          </a:bodyPr>
          <a:lstStyle/>
          <a:p>
            <a:r>
              <a:rPr lang="zh-CN" altLang="en-US" sz="1000" dirty="0"/>
              <a:t>； 汉密尔顿也是如此，他认为革命意味着“恢复人类的荣誉”； 还有康德，他的老师是卢梭和法国大革命，当时他构想了一种新的“人类尊严”。 无论法国大革命取得了什么成就或没有取得什么成就</a:t>
            </a:r>
            <a:r>
              <a:rPr lang="en-US" altLang="zh-CN" sz="1000" dirty="0"/>
              <a:t>——</a:t>
            </a:r>
            <a:r>
              <a:rPr lang="zh-CN" altLang="en-US" sz="1000" dirty="0"/>
              <a:t>它也没有确保人类平等</a:t>
            </a:r>
            <a:r>
              <a:rPr lang="en-US" altLang="zh-CN" sz="1000" dirty="0"/>
              <a:t>——</a:t>
            </a:r>
            <a:r>
              <a:rPr lang="zh-CN" altLang="en-US" sz="1000" dirty="0"/>
              <a:t>它至少让穷人摆脱了默默无闻、不为人知的境地。 然而，从那时起，有一件事似乎是不可改变的：那些致力于自由的人可以让自己接受一种状态，在这种状态下，免于匮乏的自由</a:t>
            </a:r>
            <a:r>
              <a:rPr lang="en-US" altLang="zh-CN" sz="1000" dirty="0"/>
              <a:t>——</a:t>
            </a:r>
            <a:r>
              <a:rPr lang="zh-CN" altLang="en-US" sz="1000" dirty="0"/>
              <a:t>获得自由的自由</a:t>
            </a:r>
            <a:r>
              <a:rPr lang="en-US" altLang="zh-CN" sz="1000" dirty="0"/>
              <a:t>——</a:t>
            </a:r>
            <a:r>
              <a:rPr lang="zh-CN" altLang="en-US" sz="1000" dirty="0"/>
              <a:t>是少数人的特权。 因为虽然与暴力相对的暴力会导致战争、州际战争或内战，但针对社会状况的暴力行动总是会导致恐怖。 恐怖而不是单纯的暴力，在旧政权被推翻和新政权上台后爆发的恐怖，注定了革命或使革命如此果断地变形，以至于它们陷入暴政和专制。 如前所述，革命的最初目标是自由，即废除个人统治并允许所有人进入公共领域并参与影响所有人的事务管理的意义上的自由</a:t>
            </a:r>
            <a:endParaRPr lang="de-DE" altLang="zh-CN" sz="1000" dirty="0"/>
          </a:p>
          <a:p>
            <a:endParaRPr lang="de-DE" sz="1000" dirty="0"/>
          </a:p>
          <a:p>
            <a:r>
              <a:rPr lang="zh-CN" altLang="en-US" sz="1000" dirty="0"/>
              <a:t>由于行动和说话的能力</a:t>
            </a:r>
            <a:r>
              <a:rPr lang="en-US" altLang="zh-CN" sz="1000" dirty="0"/>
              <a:t>——</a:t>
            </a:r>
            <a:r>
              <a:rPr lang="zh-CN" altLang="en-US" sz="1000" dirty="0"/>
              <a:t>而言语只是行动的另一种形式</a:t>
            </a:r>
            <a:r>
              <a:rPr lang="en-US" altLang="zh-CN" sz="1000" dirty="0"/>
              <a:t>——</a:t>
            </a:r>
            <a:r>
              <a:rPr lang="zh-CN" altLang="en-US" sz="1000" dirty="0"/>
              <a:t>使我们成为政治人物，并且由于行动总是意味着启动一些以前不存在的东西，那就是出生，人类出生与人类死亡的对应关系，所有政治的本体论</a:t>
            </a:r>
            <a:r>
              <a:rPr lang="en-US" altLang="zh-CN" sz="1000" dirty="0"/>
              <a:t>»</a:t>
            </a:r>
            <a:r>
              <a:rPr lang="zh-CN" altLang="en-US" sz="1000" dirty="0"/>
              <a:t>条件必要条件</a:t>
            </a:r>
            <a:r>
              <a:rPr lang="en-US" altLang="zh-CN" sz="1000" dirty="0"/>
              <a:t>«</a:t>
            </a:r>
            <a:r>
              <a:rPr lang="zh-CN" altLang="en-US" sz="1000" dirty="0"/>
              <a:t>。 无论如何，无论好坏，一连串的革命已经成为我们生活的世界的一个特征，它一次又一次地提醒我们在时间和历史连续体中爆发的新开端。 我们，由于一场革命和随后形成了一个我们可以直立行走并自由行动的全新政治机构，我们应该尽最大努力记住革命在国家生活中的意义。 无论它以成功告终，建立了一个自由的公共空间，还是以那些敢于或违背其意愿和期望参与其中的人的灾难告终</a:t>
            </a:r>
            <a:r>
              <a:rPr lang="en-US" altLang="zh-CN" sz="1000" dirty="0"/>
              <a:t>——</a:t>
            </a:r>
            <a:r>
              <a:rPr lang="zh-CN" altLang="en-US" sz="1000" dirty="0"/>
              <a:t>革命的意义是实现最伟大和最重要的目标之一人类的基本潜能，即自由地开始新生活的无与伦比的体验。</a:t>
            </a:r>
            <a:endParaRPr lang="en-US" sz="1000" dirty="0"/>
          </a:p>
        </p:txBody>
      </p:sp>
    </p:spTree>
    <p:extLst>
      <p:ext uri="{BB962C8B-B14F-4D97-AF65-F5344CB8AC3E}">
        <p14:creationId xmlns:p14="http://schemas.microsoft.com/office/powerpoint/2010/main" val="27390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38D85A9-87A0-4F7F-5791-778A8170F171}"/>
              </a:ext>
            </a:extLst>
          </p:cNvPr>
          <p:cNvPicPr>
            <a:picLocks noChangeAspect="1"/>
          </p:cNvPicPr>
          <p:nvPr/>
        </p:nvPicPr>
        <p:blipFill rotWithShape="1">
          <a:blip r:embed="rId2"/>
          <a:srcRect l="13983" r="21863"/>
          <a:stretch/>
        </p:blipFill>
        <p:spPr>
          <a:xfrm>
            <a:off x="20" y="10"/>
            <a:ext cx="7856564"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feld 2">
            <a:extLst>
              <a:ext uri="{FF2B5EF4-FFF2-40B4-BE49-F238E27FC236}">
                <a16:creationId xmlns:a16="http://schemas.microsoft.com/office/drawing/2014/main" id="{0EA172B5-F64B-8B7A-39B9-F39C04F3C894}"/>
              </a:ext>
            </a:extLst>
          </p:cNvPr>
          <p:cNvSpPr txBox="1"/>
          <p:nvPr/>
        </p:nvSpPr>
        <p:spPr>
          <a:xfrm>
            <a:off x="4768647" y="0"/>
            <a:ext cx="5134875" cy="374276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ES GIBT    KEINE   KULTURELLE   IDENTITÄT</a:t>
            </a: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t>我认为关于文化“身份”的辩论存在先天缺陷。 所以我想提出一个概念上的转变：我们不应该用差异来描述文化多样性，而应该用距离的概念来看待它； 我们不应该从“身份”的角度来理解它们，而应该从“资源”和生育力的角度来理解它们。 最后，很容易看出，无论从哪个层面看，文化的特征都是同时具有多样性和独特性。 或者反过来说：人们必须摆脱舒适但同时又绝望的神话观念，即在某个时候存在一种文化统一性身份，然后多样化，就好像被诅咒（巴别塔）或在最少的并发症。 因此，我宁愿说文化的本质是它在多样性和统一性之间的张力或距离中展开。</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另一方面，试图以差异的形式对待文化的多样性的结果是，文化被孤立并固定在它们的身份中。 但这是不可能的，毕竟文化的特点是它会变异和改变</a:t>
            </a:r>
            <a:r>
              <a:rPr lang="en-US" altLang="zh-CN" sz="1000" dirty="0"/>
              <a:t>——</a:t>
            </a:r>
            <a:r>
              <a:rPr lang="zh-CN" altLang="en-US" sz="1000" dirty="0"/>
              <a:t>这是一个很有分量的反对意见，因为它指的是文化的基本性质。 不再变化的文化是死的，“变”是文化的本源，因此无法固定文化特征，也谈不上文化身份。 如何描述法国文化，如何定义其身份？ 拉封丹会是你的英雄还是兰波？ </a:t>
            </a:r>
            <a:r>
              <a:rPr lang="en-US" altLang="zh-CN" sz="1000" dirty="0"/>
              <a:t>Rene Descartes </a:t>
            </a:r>
            <a:r>
              <a:rPr lang="zh-CN" altLang="en-US" sz="1000" dirty="0"/>
              <a:t>还是 </a:t>
            </a:r>
            <a:r>
              <a:rPr lang="en-US" altLang="zh-CN" sz="1000" dirty="0"/>
              <a:t>André Breton</a:t>
            </a:r>
            <a:r>
              <a:rPr lang="zh-CN" altLang="en-US" sz="1000" dirty="0"/>
              <a:t>？ 当然，一个人对法国文化的描述并不比另一个更好；我们发现它恰恰是在这两者之间的“距离”中：在两者之间相对的张力中，或者恰恰在“中间”打开在它们之间，构成了丰富的法国文化。 我们也可以说：这是他们的“资源”。 因此，人们应该以一种不再由“它的”文化决定的方式重新思考主体与文化之间的关系。</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全世界的“价值观”，就像现在一样，需要一种追随者，人们总是可以问自己它依赖于什么：它是否不总是有点武断，至少是相对的，它是否真的依赖于任何人更隐秘、更深入的联系，基本上不是很清楚，而且无论如何都难以证明。 在这一点上，价值观有恢复到我刚才批评的文化认同的危险。 另一方面，资源不是意识形态的（它们不是建立在“系统”中的）：它们完全是根据它们的效果来衡量的，可以通过它们的使用来衡量。 在没有任何伟大真理的情况下，它的有效性是自我肯定的。资源也不“自夸”； 你不必宣扬它们</a:t>
            </a:r>
            <a:r>
              <a:rPr lang="en-US" altLang="zh-CN" sz="1000" dirty="0"/>
              <a:t>——</a:t>
            </a:r>
            <a:r>
              <a:rPr lang="zh-CN" altLang="en-US" sz="1000" dirty="0"/>
              <a:t>价值观的另一个不同之处，它总是要求皈依或至少要求批准。 而且，价值观可能是矛盾的，甚至是相互排斥的：如果我坚持“基督教价值观”，我会发现很难同时持有无神论价值观； 或者我必须做出妥协，资源不是相互排斥的。 我可以从其中一个中受益，也可以从另一个中受益。 他们不是限制他们，而是加起来。 因此，距离的概念使我们能够在真正意义上思考起源，也就是说，不是固定它，而是将其理解为进化发展的一部分。 与其假设一个稳定的、绝对固定的，因为它是从天而降的，并且无法为任何正当的共同物种（“人”、“人性”或“共同的眼底”）所接近，文化的多样性由此展开，让我们远离起源和起源历史中间的转变。 距离意味着打开的距离，将分离的事物并置，揭示“中间”，使曾经分离的术语处于紧张状态并迫使它们相互注视。 在距离所开辟的“间”中，两个词可以联系起来，抛开自足性，超越自我指涉的局限。 此外，我不把未来的主体想象成一个尚未出生的人，或者可能有一张未知的面孔：就好像这是在等待另一个启示，一个新的真理。 因为在我们有限的世界中，对这样一个别处的希望来自哪里？ 相反，我把这个未来的主体看作一个不再“依赖”的主体：陷入一个特定的真理，一个“玻璃酒杯”的真理，它宣称自己是教条和排他性的，而是作为一个从语言中产生的主体或者特定的环境通过其他语言和其他环境传播，利用两者的资源。 既不是通过混合（或混淆）文化和智力形式的多样性，也不是通过将它们简化为能够达成共识并据称“更宽容”的版本，这等同于同一件事：因为文化形式很重要，因为它创造了距离和独特性，因此具有创造性。 在一个无法进一步全球化的世界里，没有可梦想的来世，也没有可去的遥远目的地，只有介于两者之间才能发现新资源：如果“跨文化”的概念有任何意义，它只能在于将这种“介于两者之间”，即这种对话，发展成为世界和文化的新维度。</a:t>
            </a:r>
            <a:endParaRPr lang="en-US" sz="1000" dirty="0"/>
          </a:p>
        </p:txBody>
      </p:sp>
    </p:spTree>
    <p:extLst>
      <p:ext uri="{BB962C8B-B14F-4D97-AF65-F5344CB8AC3E}">
        <p14:creationId xmlns:p14="http://schemas.microsoft.com/office/powerpoint/2010/main" val="37412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darstellend enthält.&#10;&#10;Automatisch generierte Beschreibung">
            <a:extLst>
              <a:ext uri="{FF2B5EF4-FFF2-40B4-BE49-F238E27FC236}">
                <a16:creationId xmlns:a16="http://schemas.microsoft.com/office/drawing/2014/main" id="{85D7EE2A-53AC-D0C2-31D4-7FAEB8CA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5061858" cy="3466272"/>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F6380B2-8FFB-5B05-1E34-5CEC64814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1154"/>
            <a:ext cx="5168900" cy="3539573"/>
          </a:xfrm>
          <a:prstGeom prst="rect">
            <a:avLst/>
          </a:prstGeom>
        </p:spPr>
      </p:pic>
      <p:pic>
        <p:nvPicPr>
          <p:cNvPr id="7" name="Grafik 6" descr="Ein Bild, das drinnen, Toilette, Badezimmer enthält.&#10;&#10;Automatisch generierte Beschreibung">
            <a:extLst>
              <a:ext uri="{FF2B5EF4-FFF2-40B4-BE49-F238E27FC236}">
                <a16:creationId xmlns:a16="http://schemas.microsoft.com/office/drawing/2014/main" id="{55372149-43A4-9057-AB7F-8C52D9672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0"/>
            <a:ext cx="4953000" cy="3391728"/>
          </a:xfrm>
          <a:prstGeom prst="rect">
            <a:avLst/>
          </a:prstGeom>
        </p:spPr>
      </p:pic>
      <p:pic>
        <p:nvPicPr>
          <p:cNvPr id="9" name="Grafik 8" descr="Ein Bild, das Decke, Personen, Balken enthält.&#10;&#10;Automatisch generierte Beschreibung">
            <a:extLst>
              <a:ext uri="{FF2B5EF4-FFF2-40B4-BE49-F238E27FC236}">
                <a16:creationId xmlns:a16="http://schemas.microsoft.com/office/drawing/2014/main" id="{DF21F43C-7EA7-A1F0-C86A-01AAE17323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168900" cy="3539573"/>
          </a:xfrm>
          <a:prstGeom prst="rect">
            <a:avLst/>
          </a:prstGeom>
        </p:spPr>
      </p:pic>
    </p:spTree>
    <p:extLst>
      <p:ext uri="{BB962C8B-B14F-4D97-AF65-F5344CB8AC3E}">
        <p14:creationId xmlns:p14="http://schemas.microsoft.com/office/powerpoint/2010/main" val="2554462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9D1A2F67-370F-EBFE-A494-87FCAC5FA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innen, darstellend enthält.&#10;&#10;Automatisch generierte Beschreibung">
            <a:extLst>
              <a:ext uri="{FF2B5EF4-FFF2-40B4-BE49-F238E27FC236}">
                <a16:creationId xmlns:a16="http://schemas.microsoft.com/office/drawing/2014/main" id="{278C6877-BEE9-3559-D6D7-3ED28E188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a:extLst>
              <a:ext uri="{FF2B5EF4-FFF2-40B4-BE49-F238E27FC236}">
                <a16:creationId xmlns:a16="http://schemas.microsoft.com/office/drawing/2014/main" id="{8DEA5913-6444-578B-7244-87907988C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a:extLst>
              <a:ext uri="{FF2B5EF4-FFF2-40B4-BE49-F238E27FC236}">
                <a16:creationId xmlns:a16="http://schemas.microsoft.com/office/drawing/2014/main" id="{6FB41661-D410-7EE4-2B07-A7F7155A8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156004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65502" y="64997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6C48A490-C249-E587-436D-8DB459B3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24" y="117511"/>
            <a:ext cx="4716587" cy="641875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7BA6344E-42A3-7425-E54E-ECECE7F2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9" y="4425346"/>
            <a:ext cx="4802660" cy="2110922"/>
          </a:xfrm>
          <a:prstGeom prst="rect">
            <a:avLst/>
          </a:prstGeom>
        </p:spPr>
      </p:pic>
    </p:spTree>
    <p:extLst>
      <p:ext uri="{BB962C8B-B14F-4D97-AF65-F5344CB8AC3E}">
        <p14:creationId xmlns:p14="http://schemas.microsoft.com/office/powerpoint/2010/main" val="1037666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3" y="1162050"/>
            <a:ext cx="4225066" cy="5940088"/>
          </a:xfrm>
          <a:prstGeom prst="rect">
            <a:avLst/>
          </a:prstGeom>
          <a:noFill/>
        </p:spPr>
        <p:txBody>
          <a:bodyPr wrap="square">
            <a:spAutoFit/>
          </a:bodyPr>
          <a:lstStyle/>
          <a:p>
            <a:pPr algn="just"/>
            <a:r>
              <a:rPr lang="en-US" sz="1000" dirty="0">
                <a:latin typeface="DengXian (Textkörper)"/>
              </a:rPr>
              <a:t>当 Georges Bizet 的 Les </a:t>
            </a:r>
            <a:r>
              <a:rPr lang="en-US" sz="1000" dirty="0" err="1">
                <a:latin typeface="DengXian (Textkörper)"/>
              </a:rPr>
              <a:t>pêcheurs</a:t>
            </a:r>
            <a:r>
              <a:rPr lang="en-US" sz="1000" dirty="0">
                <a:latin typeface="DengXian (Textkörper)"/>
              </a:rPr>
              <a:t> de </a:t>
            </a:r>
            <a:r>
              <a:rPr lang="en-US" sz="1000" dirty="0" err="1">
                <a:latin typeface="DengXian (Textkörper)"/>
              </a:rPr>
              <a:t>perles（采珠人）于</a:t>
            </a:r>
            <a:r>
              <a:rPr lang="en-US" sz="1000" dirty="0">
                <a:latin typeface="DengXian (Textkörper)"/>
              </a:rPr>
              <a:t> 1863 年 9 月 30 </a:t>
            </a:r>
            <a:r>
              <a:rPr lang="en-US" sz="1000" dirty="0" err="1">
                <a:latin typeface="DengXian (Textkörper)"/>
              </a:rPr>
              <a:t>日在新建的</a:t>
            </a:r>
            <a:r>
              <a:rPr lang="en-US" sz="1000" dirty="0">
                <a:latin typeface="DengXian (Textkörper)"/>
              </a:rPr>
              <a:t> Théâtre-</a:t>
            </a:r>
            <a:r>
              <a:rPr lang="en-US" sz="1000" dirty="0" err="1">
                <a:latin typeface="DengXian (Textkörper)"/>
              </a:rPr>
              <a:t>Lyrique</a:t>
            </a:r>
            <a:r>
              <a:rPr lang="en-US" sz="1000" dirty="0">
                <a:latin typeface="DengXian (Textkörper)"/>
              </a:rPr>
              <a:t> </a:t>
            </a:r>
            <a:r>
              <a:rPr lang="en-US" sz="1000" dirty="0" err="1">
                <a:latin typeface="DengXian (Textkörper)"/>
              </a:rPr>
              <a:t>首演时，也就是今天位于</a:t>
            </a:r>
            <a:r>
              <a:rPr lang="en-US" sz="1000" dirty="0">
                <a:latin typeface="DengXian (Textkörper)"/>
              </a:rPr>
              <a:t> Place du Châtelet </a:t>
            </a:r>
            <a:r>
              <a:rPr lang="en-US" sz="1000" dirty="0" err="1">
                <a:latin typeface="DengXian (Textkörper)"/>
              </a:rPr>
              <a:t>的巴黎市政厅剧院，巴黎已经存在了十年年</a:t>
            </a:r>
            <a:r>
              <a:rPr lang="en-US" sz="1000" dirty="0">
                <a:latin typeface="DengXian (Textkörper)"/>
              </a:rPr>
              <a:t> »</a:t>
            </a:r>
            <a:r>
              <a:rPr lang="en-US" sz="1000" dirty="0" err="1">
                <a:latin typeface="DengXian (Textkörper)"/>
              </a:rPr>
              <a:t>Societé</a:t>
            </a:r>
            <a:r>
              <a:rPr lang="en-US" sz="1000" dirty="0">
                <a:latin typeface="DengXian (Textkörper)"/>
              </a:rPr>
              <a:t> des </a:t>
            </a:r>
            <a:r>
              <a:rPr lang="en-US" sz="1000" dirty="0" err="1">
                <a:latin typeface="DengXian (Textkörper)"/>
              </a:rPr>
              <a:t>Eaux</a:t>
            </a:r>
            <a:r>
              <a:rPr lang="en-US" sz="1000" dirty="0">
                <a:latin typeface="DengXian (Textkörper)"/>
              </a:rPr>
              <a:t> </a:t>
            </a:r>
            <a:r>
              <a:rPr lang="en-US" sz="1000" dirty="0" err="1">
                <a:latin typeface="DengXian (Textkörper)"/>
              </a:rPr>
              <a:t>Générales</a:t>
            </a:r>
            <a:r>
              <a:rPr lang="en-US" sz="1000" dirty="0">
                <a:latin typeface="DengXian (Textkörper)"/>
              </a:rPr>
              <a:t>«，</a:t>
            </a:r>
            <a:r>
              <a:rPr lang="en-US" sz="1000" dirty="0" err="1">
                <a:latin typeface="DengXian (Textkörper)"/>
              </a:rPr>
              <a:t>它通过管道为公寓供应新鲜的泉水，这些泉水也通过自</a:t>
            </a:r>
            <a:r>
              <a:rPr lang="en-US" sz="1000" dirty="0">
                <a:latin typeface="DengXian (Textkörper)"/>
              </a:rPr>
              <a:t> 1853 </a:t>
            </a:r>
            <a:r>
              <a:rPr lang="en-US" sz="1000" dirty="0" err="1">
                <a:latin typeface="DengXian (Textkörper)"/>
              </a:rPr>
              <a:t>年以来大规模扩建的地下污水系统作为废水处理</a:t>
            </a:r>
            <a:r>
              <a:rPr lang="en-US" sz="1000" dirty="0">
                <a:latin typeface="DengXian (Textkörper)"/>
              </a:rPr>
              <a:t>。 Place du Châtelet </a:t>
            </a:r>
            <a:r>
              <a:rPr lang="en-US" sz="1000" dirty="0" err="1">
                <a:latin typeface="DengXian (Textkörper)"/>
              </a:rPr>
              <a:t>和拥有</a:t>
            </a:r>
            <a:r>
              <a:rPr lang="en-US" sz="1000" dirty="0">
                <a:latin typeface="DengXian (Textkörper)"/>
              </a:rPr>
              <a:t> 1,800 </a:t>
            </a:r>
            <a:r>
              <a:rPr lang="en-US" sz="1000" dirty="0" err="1">
                <a:latin typeface="DengXian (Textkörper)"/>
              </a:rPr>
              <a:t>个座位的新剧院大楼仅使用了一个季节，在</a:t>
            </a:r>
            <a:r>
              <a:rPr lang="en-US" sz="1000" dirty="0">
                <a:latin typeface="DengXian (Textkörper)"/>
              </a:rPr>
              <a:t> Prefect Haussmann </a:t>
            </a:r>
            <a:r>
              <a:rPr lang="en-US" sz="1000" dirty="0" err="1">
                <a:latin typeface="DengXian (Textkörper)"/>
              </a:rPr>
              <a:t>的要求下建造或重新设计和扩建</a:t>
            </a:r>
            <a:r>
              <a:rPr lang="en-US" sz="1000" dirty="0">
                <a:latin typeface="DengXian (Textkörper)"/>
              </a:rPr>
              <a:t>。 </a:t>
            </a:r>
            <a:r>
              <a:rPr lang="en-US" sz="1000" dirty="0" err="1">
                <a:latin typeface="DengXian (Textkörper)"/>
              </a:rPr>
              <a:t>莱昂·卡瓦略</a:t>
            </a:r>
            <a:r>
              <a:rPr lang="en-US" sz="1000" dirty="0">
                <a:latin typeface="DengXian (Textkörper)"/>
              </a:rPr>
              <a:t> (Léon Carvalho) </a:t>
            </a:r>
            <a:r>
              <a:rPr lang="en-US" sz="1000" dirty="0" err="1">
                <a:latin typeface="DengXian (Textkörper)"/>
              </a:rPr>
              <a:t>担任歌剧院导演的第二个任期刚满一年，而当晚首演的作曲家距离</a:t>
            </a:r>
            <a:r>
              <a:rPr lang="en-US" sz="1000" dirty="0">
                <a:latin typeface="DengXian (Textkörper)"/>
              </a:rPr>
              <a:t> 10 月 15 </a:t>
            </a:r>
            <a:r>
              <a:rPr lang="en-US" sz="1000" dirty="0" err="1">
                <a:latin typeface="DengXian (Textkörper)"/>
              </a:rPr>
              <a:t>日他的生日仅剩三周多，当时他还只有</a:t>
            </a:r>
            <a:r>
              <a:rPr lang="en-US" sz="1000" dirty="0">
                <a:latin typeface="DengXian (Textkörper)"/>
              </a:rPr>
              <a:t> 24 岁。 </a:t>
            </a:r>
            <a:r>
              <a:rPr lang="en-US" sz="1000" dirty="0" err="1">
                <a:latin typeface="DengXian (Textkörper)"/>
              </a:rPr>
              <a:t>然而，随着豪斯曼领导下的城市现代化，市中心的旧住宅区也被摧毁，无产阶级的住所被推到郊区</a:t>
            </a:r>
            <a:r>
              <a:rPr lang="en-US" sz="1000" dirty="0">
                <a:latin typeface="DengXian (Textkörper)"/>
              </a:rPr>
              <a:t>——</a:t>
            </a:r>
            <a:r>
              <a:rPr lang="en-US" sz="1000" dirty="0" err="1">
                <a:latin typeface="DengXian (Textkörper)"/>
              </a:rPr>
              <a:t>这种发展一直持续到巴黎郊区的当今问题</a:t>
            </a:r>
            <a:r>
              <a:rPr lang="en-US" sz="1000" dirty="0">
                <a:latin typeface="DengXian (Textkörper)"/>
              </a:rPr>
              <a:t>。 这样，经济活动仍然以早期资本主义为导向的激进机械化和工业化的影响决定了巴黎在所谓的“第二帝国”中期的城市景观，这是拿破仑三世唯一统治者下的第二帝国本可以做到的。 </a:t>
            </a:r>
          </a:p>
          <a:p>
            <a:pPr algn="just"/>
            <a:endParaRPr lang="en-US" sz="1000" dirty="0">
              <a:latin typeface="DengXian (Textkörper)"/>
            </a:endParaRPr>
          </a:p>
          <a:p>
            <a:pPr algn="just"/>
            <a:r>
              <a:rPr lang="en-US" sz="1000" dirty="0" err="1">
                <a:latin typeface="DengXian (Textkörper)"/>
              </a:rPr>
              <a:t>但就在</a:t>
            </a:r>
            <a:r>
              <a:rPr lang="en-US" sz="1000" dirty="0">
                <a:latin typeface="DengXian (Textkörper)"/>
              </a:rPr>
              <a:t> 1863 年 5 </a:t>
            </a:r>
            <a:r>
              <a:rPr lang="en-US" sz="1000" dirty="0" err="1">
                <a:latin typeface="DengXian (Textkörper)"/>
              </a:rPr>
              <a:t>月佩伦菲歇尔首演前四个月，举行了选举，共和力量从中得到加强</a:t>
            </a:r>
            <a:r>
              <a:rPr lang="en-US" sz="1000" dirty="0">
                <a:latin typeface="DengXian (Textkörper)"/>
              </a:rPr>
              <a:t>。 </a:t>
            </a:r>
            <a:r>
              <a:rPr lang="en-US" sz="1000" dirty="0" err="1">
                <a:latin typeface="DengXian (Textkörper)"/>
              </a:rPr>
              <a:t>结果，拿破仑三世</a:t>
            </a:r>
            <a:r>
              <a:rPr lang="en-US" sz="1000" dirty="0">
                <a:latin typeface="DengXian (Textkörper)"/>
              </a:rPr>
              <a:t>。 </a:t>
            </a:r>
            <a:r>
              <a:rPr lang="en-US" sz="1000" dirty="0" err="1">
                <a:latin typeface="DengXian (Textkörper)"/>
              </a:rPr>
              <a:t>对劳动力做出进一步让步（例如</a:t>
            </a:r>
            <a:r>
              <a:rPr lang="en-US" sz="1000" dirty="0">
                <a:latin typeface="DengXian (Textkörper)"/>
              </a:rPr>
              <a:t> 1864 </a:t>
            </a:r>
            <a:r>
              <a:rPr lang="en-US" sz="1000" dirty="0" err="1">
                <a:latin typeface="DengXian (Textkörper)"/>
              </a:rPr>
              <a:t>年承认罢工权）并允许社会文化自由化，例如新闻法和艺术审查制度</a:t>
            </a:r>
            <a:r>
              <a:rPr lang="en-US" sz="1000" dirty="0">
                <a:latin typeface="DengXian (Textkörper)"/>
              </a:rPr>
              <a:t>。 </a:t>
            </a:r>
            <a:r>
              <a:rPr lang="en-US" sz="1000" dirty="0" err="1">
                <a:latin typeface="DengXian (Textkörper)"/>
              </a:rPr>
              <a:t>因此，比才的</a:t>
            </a:r>
            <a:r>
              <a:rPr lang="en-US" sz="1000" dirty="0">
                <a:latin typeface="DengXian (Textkörper)"/>
              </a:rPr>
              <a:t> »</a:t>
            </a:r>
            <a:r>
              <a:rPr lang="en-US" sz="1000" dirty="0" err="1">
                <a:latin typeface="DengXian (Textkörper)"/>
              </a:rPr>
              <a:t>drame</a:t>
            </a:r>
            <a:r>
              <a:rPr lang="en-US" sz="1000" dirty="0">
                <a:latin typeface="DengXian (Textkörper)"/>
              </a:rPr>
              <a:t> musical«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创作于</a:t>
            </a:r>
            <a:r>
              <a:rPr lang="en-US" sz="1000" dirty="0">
                <a:latin typeface="DengXian (Textkörper)"/>
              </a:rPr>
              <a:t> 1863 </a:t>
            </a:r>
            <a:r>
              <a:rPr lang="en-US" sz="1000" dirty="0" err="1">
                <a:latin typeface="DengXian (Textkörper)"/>
              </a:rPr>
              <a:t>年夏天的短短几周内，因此在历史进程中恰好占据了时代的转折点</a:t>
            </a:r>
            <a:r>
              <a:rPr lang="en-US" sz="1000" dirty="0">
                <a:latin typeface="DengXian (Textkörper)"/>
              </a:rPr>
              <a:t>。 </a:t>
            </a:r>
            <a:r>
              <a:rPr lang="en-US" sz="1000" dirty="0" err="1">
                <a:latin typeface="DengXian (Textkörper)"/>
              </a:rPr>
              <a:t>可以说</a:t>
            </a:r>
            <a:r>
              <a:rPr lang="en-US" sz="1000" dirty="0">
                <a:latin typeface="DengXian (Textkörper)"/>
              </a:rPr>
              <a:t> ›biographically-aesthetics‹ </a:t>
            </a:r>
            <a:r>
              <a:rPr lang="en-US" sz="1000" dirty="0" err="1">
                <a:latin typeface="DengXian (Textkörper)"/>
              </a:rPr>
              <a:t>这部作品标志着一个发展的开始，在这一发展的最后，作曲家将找到异国情调的</a:t>
            </a:r>
            <a:r>
              <a:rPr lang="en-US" sz="1000" dirty="0">
                <a:latin typeface="DengXian (Textkörper)"/>
              </a:rPr>
              <a:t> ›</a:t>
            </a:r>
            <a:r>
              <a:rPr lang="en-US" sz="1000" dirty="0" err="1">
                <a:latin typeface="DengXian (Textkörper)"/>
              </a:rPr>
              <a:t>蛇蝎美人</a:t>
            </a:r>
            <a:r>
              <a:rPr lang="en-US" sz="1000" dirty="0">
                <a:latin typeface="DengXian (Textkörper)"/>
              </a:rPr>
              <a:t> ‹ </a:t>
            </a:r>
            <a:r>
              <a:rPr lang="en-US" sz="1000" dirty="0" err="1">
                <a:latin typeface="DengXian (Textkörper)"/>
              </a:rPr>
              <a:t>的典范，它至今仍对所有艺术产生影响</a:t>
            </a:r>
            <a:r>
              <a:rPr lang="en-US" sz="1000" dirty="0">
                <a:latin typeface="DengXian (Textkörper)"/>
              </a:rPr>
              <a:t>。 1875 年，他在卡门突然去世前不久，在诗意现实主义的框架内设计了这款模型的原型，该框架将音乐表达的流行与几乎可以称为现代的心理学相结合，以创造他自己的个人风格。 1863 </a:t>
            </a:r>
            <a:r>
              <a:rPr lang="en-US" sz="1000" dirty="0" err="1">
                <a:latin typeface="DengXian (Textkörper)"/>
              </a:rPr>
              <a:t>年的</a:t>
            </a:r>
            <a:r>
              <a:rPr lang="en-US" sz="1000" dirty="0">
                <a:latin typeface="DengXian (Textkörper)"/>
              </a:rPr>
              <a:t>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距此还有很长的路要走，但却是迈向它不可或缺的一步</a:t>
            </a:r>
            <a:r>
              <a:rPr lang="en-US" sz="1000" dirty="0">
                <a:latin typeface="DengXian (Textkörper)"/>
              </a:rPr>
              <a:t>——</a:t>
            </a:r>
            <a:r>
              <a:rPr lang="en-US" sz="1000" dirty="0" err="1">
                <a:latin typeface="DengXian (Textkörper)"/>
              </a:rPr>
              <a:t>而且是一首特别好听的歌</a:t>
            </a:r>
            <a:endParaRPr lang="en-US" sz="1000" dirty="0">
              <a:latin typeface="DengXian (Textkörper)"/>
            </a:endParaRPr>
          </a:p>
          <a:p>
            <a:pPr algn="just"/>
            <a:endParaRPr lang="en-US" sz="1000" dirty="0"/>
          </a:p>
          <a:p>
            <a:pPr algn="just"/>
            <a:r>
              <a:rPr lang="zh-CN" altLang="en-US" sz="1000" dirty="0"/>
              <a:t>米歇尔</a:t>
            </a:r>
            <a:r>
              <a:rPr lang="en-US" altLang="zh-CN" sz="1000" dirty="0"/>
              <a:t>·</a:t>
            </a:r>
            <a:r>
              <a:rPr lang="zh-CN" altLang="en-US" sz="1000" dirty="0"/>
              <a:t>卡雷 </a:t>
            </a:r>
            <a:r>
              <a:rPr lang="en-US" altLang="zh-CN" sz="1000" dirty="0"/>
              <a:t>(Michel </a:t>
            </a:r>
            <a:r>
              <a:rPr lang="en-US" altLang="zh-CN" sz="1000" dirty="0" err="1"/>
              <a:t>Carré</a:t>
            </a:r>
            <a:r>
              <a:rPr lang="en-US" altLang="zh-CN" sz="1000" dirty="0"/>
              <a:t>) </a:t>
            </a:r>
            <a:r>
              <a:rPr lang="zh-CN" altLang="en-US" sz="1000" dirty="0"/>
              <a:t>和尤金</a:t>
            </a:r>
            <a:r>
              <a:rPr lang="en-US" altLang="zh-CN" sz="1000" dirty="0"/>
              <a:t>·</a:t>
            </a:r>
            <a:r>
              <a:rPr lang="zh-CN" altLang="en-US" sz="1000" dirty="0"/>
              <a:t>科蒙 </a:t>
            </a:r>
            <a:r>
              <a:rPr lang="en-US" altLang="zh-CN" sz="1000" dirty="0"/>
              <a:t>(Eugène </a:t>
            </a:r>
            <a:r>
              <a:rPr lang="en-US" altLang="zh-CN" sz="1000" dirty="0" err="1"/>
              <a:t>Cormon</a:t>
            </a:r>
            <a:r>
              <a:rPr lang="en-US" altLang="zh-CN" sz="1000" dirty="0"/>
              <a:t>) </a:t>
            </a:r>
            <a:r>
              <a:rPr lang="zh-CN" altLang="en-US" sz="1000" dirty="0"/>
              <a:t>创作的</a:t>
            </a:r>
            <a:r>
              <a:rPr lang="en-US" altLang="zh-CN" sz="1000" dirty="0"/>
              <a:t>《</a:t>
            </a:r>
            <a:r>
              <a:rPr lang="zh-CN" altLang="en-US" sz="1000" dirty="0"/>
              <a:t>采珠人</a:t>
            </a:r>
            <a:r>
              <a:rPr lang="en-US" altLang="zh-CN" sz="1000" dirty="0"/>
              <a:t>》(The Pearl Fishers) </a:t>
            </a:r>
            <a:r>
              <a:rPr lang="zh-CN" altLang="en-US" sz="1000" dirty="0"/>
              <a:t>的剧本经常遭到责骂，并且“被改得更糟”。 因此，故事的结局在 </a:t>
            </a:r>
            <a:r>
              <a:rPr lang="en-US" altLang="zh-CN" sz="1000" dirty="0"/>
              <a:t>1886 </a:t>
            </a:r>
            <a:r>
              <a:rPr lang="zh-CN" altLang="en-US" sz="1000" dirty="0"/>
              <a:t>年和 </a:t>
            </a:r>
            <a:r>
              <a:rPr lang="en-US" altLang="zh-CN" sz="1000" dirty="0"/>
              <a:t>1893 </a:t>
            </a:r>
            <a:r>
              <a:rPr lang="zh-CN" altLang="en-US" sz="1000" dirty="0"/>
              <a:t>年比才死后的第一次复兴中被改变，目的是获得更大的戏剧效果。 </a:t>
            </a:r>
            <a:r>
              <a:rPr lang="en-US" altLang="zh-CN" sz="1000" dirty="0"/>
              <a:t>1863 </a:t>
            </a:r>
            <a:r>
              <a:rPr lang="zh-CN" altLang="en-US" sz="1000" dirty="0"/>
              <a:t>年的原版以纳迪尔和莱拉获救以及 </a:t>
            </a:r>
            <a:r>
              <a:rPr lang="en-US" altLang="zh-CN" sz="1000" dirty="0" err="1"/>
              <a:t>Zurga</a:t>
            </a:r>
            <a:r>
              <a:rPr lang="en-US" altLang="zh-CN" sz="1000" dirty="0"/>
              <a:t> </a:t>
            </a:r>
            <a:r>
              <a:rPr lang="zh-CN" altLang="en-US" sz="1000" dirty="0"/>
              <a:t>的命运不确定而告终，</a:t>
            </a:r>
            <a:r>
              <a:rPr lang="en-US" altLang="zh-CN" sz="1000" dirty="0" err="1"/>
              <a:t>Zurga</a:t>
            </a:r>
            <a:r>
              <a:rPr lang="en-US" altLang="zh-CN" sz="1000" dirty="0"/>
              <a:t> </a:t>
            </a:r>
            <a:r>
              <a:rPr lang="zh-CN" altLang="en-US" sz="1000" dirty="0"/>
              <a:t>还活着但承认在村里放火。 然而，在 </a:t>
            </a:r>
            <a:r>
              <a:rPr lang="en-US" altLang="zh-CN" sz="1000" dirty="0"/>
              <a:t>1886 </a:t>
            </a:r>
            <a:r>
              <a:rPr lang="zh-CN" altLang="en-US" sz="1000" dirty="0"/>
              <a:t>年的版本中，</a:t>
            </a:r>
            <a:r>
              <a:rPr lang="en-US" altLang="zh-CN" sz="1000" dirty="0" err="1"/>
              <a:t>Zurga</a:t>
            </a:r>
            <a:r>
              <a:rPr lang="en-US" altLang="zh-CN" sz="1000" dirty="0"/>
              <a:t> </a:t>
            </a:r>
            <a:r>
              <a:rPr lang="zh-CN" altLang="en-US" sz="1000" dirty="0"/>
              <a:t>在柴堆的火焰中燃烧而不是 </a:t>
            </a:r>
            <a:r>
              <a:rPr lang="en-US" altLang="zh-CN" sz="1000" dirty="0" err="1"/>
              <a:t>Leïla</a:t>
            </a:r>
            <a:r>
              <a:rPr lang="zh-CN" altLang="en-US" sz="1000" dirty="0"/>
              <a:t>，此时整个丛林也燃烧起来</a:t>
            </a:r>
            <a:r>
              <a:rPr lang="en-US" altLang="zh-CN" sz="1000" dirty="0"/>
              <a:t>——</a:t>
            </a:r>
            <a:r>
              <a:rPr lang="zh-CN" altLang="en-US" sz="1000" dirty="0"/>
              <a:t>仿佛编曲者从瓦格纳 </a:t>
            </a:r>
            <a:r>
              <a:rPr lang="en-US" altLang="zh-CN" sz="1000" dirty="0"/>
              <a:t>1876 </a:t>
            </a:r>
            <a:r>
              <a:rPr lang="zh-CN" altLang="en-US" sz="1000" dirty="0"/>
              <a:t>年的</a:t>
            </a:r>
            <a:r>
              <a:rPr lang="en-US" altLang="zh-CN" sz="1000" dirty="0"/>
              <a:t>《</a:t>
            </a:r>
            <a:r>
              <a:rPr lang="zh-CN" altLang="en-US" sz="1000" dirty="0"/>
              <a:t>黄昏</a:t>
            </a:r>
            <a:r>
              <a:rPr lang="en-US" altLang="zh-CN" sz="1000" dirty="0"/>
              <a:t>》</a:t>
            </a:r>
            <a:r>
              <a:rPr lang="zh-CN" altLang="en-US" sz="1000" dirty="0"/>
              <a:t>中汲取了灵感。 最后，</a:t>
            </a:r>
            <a:r>
              <a:rPr lang="en-US" altLang="zh-CN" sz="1000" dirty="0"/>
              <a:t>1893 </a:t>
            </a:r>
            <a:r>
              <a:rPr lang="zh-CN" altLang="en-US" sz="1000" dirty="0"/>
              <a:t>年版的</a:t>
            </a:r>
            <a:r>
              <a:rPr lang="en-US" altLang="zh-CN" sz="1000" dirty="0"/>
              <a:t>《</a:t>
            </a:r>
            <a:r>
              <a:rPr lang="zh-CN" altLang="en-US" sz="1000" dirty="0"/>
              <a:t>采珠人</a:t>
            </a:r>
            <a:r>
              <a:rPr lang="en-US" altLang="zh-CN" sz="1000" dirty="0"/>
              <a:t>》</a:t>
            </a:r>
            <a:r>
              <a:rPr lang="zh-CN" altLang="en-US" sz="1000" dirty="0"/>
              <a:t>显示 </a:t>
            </a:r>
            <a:r>
              <a:rPr lang="en-US" altLang="zh-CN" sz="1000" dirty="0" err="1"/>
              <a:t>Zurga</a:t>
            </a:r>
            <a:r>
              <a:rPr lang="en-US" altLang="zh-CN" sz="1000" dirty="0"/>
              <a:t> </a:t>
            </a:r>
            <a:r>
              <a:rPr lang="zh-CN" altLang="en-US" sz="1000" dirty="0"/>
              <a:t>被愤怒的渔民刺死，因为他们看到 </a:t>
            </a:r>
            <a:r>
              <a:rPr lang="en-US" altLang="zh-CN" sz="1000" dirty="0" err="1"/>
              <a:t>Leïla</a:t>
            </a:r>
            <a:r>
              <a:rPr lang="en-US" altLang="zh-CN" sz="1000" dirty="0"/>
              <a:t> </a:t>
            </a:r>
            <a:r>
              <a:rPr lang="zh-CN" altLang="en-US" sz="1000" dirty="0"/>
              <a:t>和 </a:t>
            </a:r>
            <a:r>
              <a:rPr lang="en-US" altLang="zh-CN" sz="1000" dirty="0"/>
              <a:t>Nadir </a:t>
            </a:r>
            <a:r>
              <a:rPr lang="zh-CN" altLang="en-US" sz="1000" dirty="0"/>
              <a:t>能够逃脱</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381052" y="581025"/>
            <a:ext cx="5446955" cy="6186309"/>
          </a:xfrm>
          <a:prstGeom prst="rect">
            <a:avLst/>
          </a:prstGeom>
          <a:noFill/>
        </p:spPr>
        <p:txBody>
          <a:bodyPr wrap="square">
            <a:spAutoFit/>
          </a:bodyPr>
          <a:lstStyle/>
          <a:p>
            <a:pPr algn="just"/>
            <a:r>
              <a:rPr lang="zh-CN" altLang="en-US" sz="900" dirty="0">
                <a:latin typeface="DengXian (Textkörper)"/>
              </a:rPr>
              <a:t>然而，在首映式上播放的版本的情节不能再完全明确地再现，因为三个剧本幸存下来：审查员、提示者和可能是舞台监督各一个。 在今天使用的乐谱中，这三者都偏离了文本，该乐谱是根据 </a:t>
            </a:r>
            <a:r>
              <a:rPr lang="en-US" altLang="zh-CN" sz="900" dirty="0">
                <a:latin typeface="DengXian (Textkörper)"/>
              </a:rPr>
              <a:t>1863 </a:t>
            </a:r>
            <a:r>
              <a:rPr lang="zh-CN" altLang="en-US" sz="900" dirty="0">
                <a:latin typeface="DengXian (Textkörper)"/>
              </a:rPr>
              <a:t>年幸存的钢琴还原重建的。 例如，剧本将女巫命名为额外的工作人员，然后女巫将莱拉的面纱拉开。 此外，</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本人而不是大祭司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让这里的恋人感到惊讶，正是闪电点燃了珍珠渔村的小屋，</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可以从中受益并释放恋人。 所有这些都构成了一个比分数给出的事件顺序更合理的情节。 因此，正确呈现的剧本本身比表演传统所暗示的更合乎逻辑。</a:t>
            </a:r>
            <a:endParaRPr lang="en-US" altLang="zh-CN" sz="900" dirty="0">
              <a:latin typeface="DengXian (Textkörper)"/>
            </a:endParaRPr>
          </a:p>
          <a:p>
            <a:pPr algn="just"/>
            <a:endParaRPr lang="en-US" sz="900" dirty="0">
              <a:latin typeface="DengXian (Textkörper)"/>
            </a:endParaRPr>
          </a:p>
          <a:p>
            <a:pPr algn="just"/>
            <a:r>
              <a:rPr lang="zh-CN" altLang="en-US" sz="900" dirty="0"/>
              <a:t>将讨论各种背景，作为自由构建的采珠人故事的灵感来源。 </a:t>
            </a:r>
            <a:r>
              <a:rPr lang="en-US" altLang="zh-CN" sz="900" dirty="0"/>
              <a:t>Carl Maria von Weber </a:t>
            </a:r>
            <a:r>
              <a:rPr lang="zh-CN" altLang="en-US" sz="900" dirty="0"/>
              <a:t>的 </a:t>
            </a:r>
            <a:r>
              <a:rPr lang="en-US" altLang="zh-CN" sz="900" dirty="0"/>
              <a:t>Der </a:t>
            </a:r>
            <a:r>
              <a:rPr lang="en-US" altLang="zh-CN" sz="900" dirty="0" err="1"/>
              <a:t>Freischütz</a:t>
            </a:r>
            <a:r>
              <a:rPr lang="en-US" altLang="zh-CN" sz="900" dirty="0"/>
              <a:t> </a:t>
            </a:r>
            <a:r>
              <a:rPr lang="zh-CN" altLang="en-US" sz="900" dirty="0"/>
              <a:t>于 </a:t>
            </a:r>
            <a:r>
              <a:rPr lang="en-US" altLang="zh-CN" sz="900" dirty="0"/>
              <a:t>1821 </a:t>
            </a:r>
            <a:r>
              <a:rPr lang="zh-CN" altLang="en-US" sz="900" dirty="0"/>
              <a:t>年在柏林首次演出，自 </a:t>
            </a:r>
            <a:r>
              <a:rPr lang="en-US" altLang="zh-CN" sz="900" dirty="0"/>
              <a:t>1824 </a:t>
            </a:r>
            <a:r>
              <a:rPr lang="zh-CN" altLang="en-US" sz="900" dirty="0"/>
              <a:t>年以来一直在巴黎以 </a:t>
            </a:r>
            <a:r>
              <a:rPr lang="en-US" altLang="zh-CN" sz="900" dirty="0"/>
              <a:t>Robin des </a:t>
            </a:r>
            <a:r>
              <a:rPr lang="en-US" altLang="zh-CN" sz="900" dirty="0" err="1"/>
              <a:t>Bois</a:t>
            </a:r>
            <a:r>
              <a:rPr lang="en-US" altLang="zh-CN" sz="900" dirty="0"/>
              <a:t> </a:t>
            </a:r>
            <a:r>
              <a:rPr lang="zh-CN" altLang="en-US" sz="900" dirty="0"/>
              <a:t>为名多次演出（不要与现在以这个名称为人所知的 </a:t>
            </a:r>
            <a:r>
              <a:rPr lang="en-US" altLang="zh-CN" sz="900" dirty="0"/>
              <a:t>Robin Hood </a:t>
            </a:r>
            <a:r>
              <a:rPr lang="zh-CN" altLang="en-US" sz="900" dirty="0"/>
              <a:t>音乐剧混淆），最后，恰好从 </a:t>
            </a:r>
            <a:r>
              <a:rPr lang="en-US" altLang="zh-CN" sz="900" dirty="0"/>
              <a:t>1863 </a:t>
            </a:r>
            <a:r>
              <a:rPr lang="zh-CN" altLang="en-US" sz="900" dirty="0"/>
              <a:t>年开始，最终也以 </a:t>
            </a:r>
            <a:r>
              <a:rPr lang="en-US" altLang="zh-CN" sz="900" dirty="0"/>
              <a:t>Le </a:t>
            </a:r>
            <a:r>
              <a:rPr lang="en-US" altLang="zh-CN" sz="900" dirty="0" err="1"/>
              <a:t>Freischütz</a:t>
            </a:r>
            <a:r>
              <a:rPr lang="en-US" altLang="zh-CN" sz="900" dirty="0"/>
              <a:t> </a:t>
            </a:r>
            <a:r>
              <a:rPr lang="zh-CN" altLang="en-US" sz="900" dirty="0"/>
              <a:t>为名。 比才歌剧中的人物星座，将“游侠”纳迪尔与珍珠渔民相对立，可以与</a:t>
            </a:r>
            <a:r>
              <a:rPr lang="en-US" altLang="zh-CN" sz="900" dirty="0"/>
              <a:t>《</a:t>
            </a:r>
            <a:r>
              <a:rPr lang="zh-CN" altLang="en-US" sz="900" dirty="0"/>
              <a:t>自由射手</a:t>
            </a:r>
            <a:r>
              <a:rPr lang="en-US" altLang="zh-CN" sz="900" dirty="0"/>
              <a:t>》</a:t>
            </a:r>
            <a:r>
              <a:rPr lang="zh-CN" altLang="en-US" sz="900" dirty="0"/>
              <a:t>中猎人和农民之间的对比以及纳迪尔的入口咏叹调</a:t>
            </a:r>
            <a:r>
              <a:rPr lang="en-US" altLang="zh-CN" sz="900" dirty="0"/>
              <a:t>»Des </a:t>
            </a:r>
            <a:r>
              <a:rPr lang="en-US" altLang="zh-CN" sz="900" dirty="0" err="1"/>
              <a:t>savannes</a:t>
            </a:r>
            <a:r>
              <a:rPr lang="en-US" altLang="zh-CN" sz="900" dirty="0"/>
              <a:t> et </a:t>
            </a:r>
            <a:r>
              <a:rPr lang="zh-CN" altLang="en-US" sz="900" dirty="0"/>
              <a:t>的第一节进行比较</a:t>
            </a:r>
            <a:r>
              <a:rPr lang="en-US" altLang="zh-CN" sz="900" dirty="0"/>
              <a:t>des </a:t>
            </a:r>
            <a:r>
              <a:rPr lang="en-US" altLang="zh-CN" sz="900" dirty="0" err="1"/>
              <a:t>forêts</a:t>
            </a:r>
            <a:r>
              <a:rPr lang="en-US" altLang="zh-CN" sz="900" dirty="0"/>
              <a:t>« </a:t>
            </a:r>
            <a:r>
              <a:rPr lang="zh-CN" altLang="en-US" sz="900" dirty="0"/>
              <a:t>对应于 </a:t>
            </a:r>
            <a:r>
              <a:rPr lang="en-US" altLang="zh-CN" sz="900" dirty="0"/>
              <a:t>Max </a:t>
            </a:r>
            <a:r>
              <a:rPr lang="zh-CN" altLang="en-US" sz="900" dirty="0"/>
              <a:t>的 </a:t>
            </a:r>
            <a:r>
              <a:rPr lang="en-US" altLang="zh-CN" sz="900" dirty="0" err="1"/>
              <a:t>Freischütz</a:t>
            </a:r>
            <a:r>
              <a:rPr lang="en-US" altLang="zh-CN" sz="900" dirty="0"/>
              <a:t> </a:t>
            </a:r>
            <a:r>
              <a:rPr lang="zh-CN" altLang="en-US" sz="900" dirty="0"/>
              <a:t>咏叹调“</a:t>
            </a:r>
            <a:r>
              <a:rPr lang="en-US" altLang="zh-CN" sz="900" dirty="0"/>
              <a:t>Through the woods through the floodplain”</a:t>
            </a:r>
            <a:r>
              <a:rPr lang="zh-CN" altLang="en-US" sz="900" dirty="0"/>
              <a:t>中第一行文本的反向直译。 但 </a:t>
            </a:r>
            <a:r>
              <a:rPr lang="en-US" altLang="zh-CN" sz="900" dirty="0"/>
              <a:t>Die </a:t>
            </a:r>
            <a:r>
              <a:rPr lang="en-US" altLang="zh-CN" sz="900" dirty="0" err="1"/>
              <a:t>Perlenfischer</a:t>
            </a:r>
            <a:r>
              <a:rPr lang="en-US" altLang="zh-CN" sz="900" dirty="0"/>
              <a:t> </a:t>
            </a:r>
            <a:r>
              <a:rPr lang="zh-CN" altLang="en-US" sz="900" dirty="0"/>
              <a:t>中场景的许多音乐情绪似乎让人想起韦伯的作品，从而证明他对比才的影响。 比才写给查尔斯</a:t>
            </a:r>
            <a:r>
              <a:rPr lang="en-US" altLang="zh-CN" sz="900" dirty="0"/>
              <a:t>·</a:t>
            </a:r>
            <a:r>
              <a:rPr lang="zh-CN" altLang="en-US" sz="900" dirty="0"/>
              <a:t>古诺的一封信表明，他最初认为莱拉是他的新歌剧的标题，这与贝利尼的</a:t>
            </a:r>
            <a:r>
              <a:rPr lang="en-US" altLang="zh-CN" sz="900" dirty="0"/>
              <a:t>《</a:t>
            </a:r>
            <a:r>
              <a:rPr lang="zh-CN" altLang="en-US" sz="900" dirty="0"/>
              <a:t>诺玛</a:t>
            </a:r>
            <a:r>
              <a:rPr lang="en-US" altLang="zh-CN" sz="900" dirty="0"/>
              <a:t>》</a:t>
            </a:r>
            <a:r>
              <a:rPr lang="zh-CN" altLang="en-US" sz="900" dirty="0"/>
              <a:t>（</a:t>
            </a:r>
            <a:r>
              <a:rPr lang="en-US" altLang="zh-CN" sz="900" dirty="0"/>
              <a:t>1831 </a:t>
            </a:r>
            <a:r>
              <a:rPr lang="zh-CN" altLang="en-US" sz="900" dirty="0"/>
              <a:t>年）或斯庞蒂尼的</a:t>
            </a:r>
            <a:r>
              <a:rPr lang="en-US" altLang="zh-CN" sz="900" dirty="0"/>
              <a:t>《</a:t>
            </a:r>
            <a:r>
              <a:rPr lang="zh-CN" altLang="en-US" sz="900" dirty="0"/>
              <a:t>维斯塔莱</a:t>
            </a:r>
            <a:r>
              <a:rPr lang="en-US" altLang="zh-CN" sz="900" dirty="0"/>
              <a:t>》</a:t>
            </a:r>
            <a:r>
              <a:rPr lang="zh-CN" altLang="en-US" sz="900" dirty="0"/>
              <a:t>（</a:t>
            </a:r>
            <a:r>
              <a:rPr lang="en-US" altLang="zh-CN" sz="900" dirty="0"/>
              <a:t>1807 </a:t>
            </a:r>
            <a:r>
              <a:rPr lang="zh-CN" altLang="en-US" sz="900" dirty="0"/>
              <a:t>年）的标题中的主角的命名相对应</a:t>
            </a:r>
            <a:r>
              <a:rPr lang="en-US" altLang="zh-CN" sz="900" dirty="0"/>
              <a:t>) - </a:t>
            </a:r>
            <a:r>
              <a:rPr lang="zh-CN" altLang="en-US" sz="900" dirty="0"/>
              <a:t>作品，其对采珠人故事情节的影响似乎显而易见。 但比才也在这里写道，他的歌剧应该以墨西哥为背景。 因此可以想象，他最初想到的是或多或少被晒黑的（北）美洲印第安人变种，后来变异为锡兰居民。 事实上，纳迪尔明确用来描述的术语“游侠”已经非常明确地与 </a:t>
            </a:r>
            <a:r>
              <a:rPr lang="en-US" altLang="zh-CN" sz="900" dirty="0"/>
              <a:t>Fenimore Cooper </a:t>
            </a:r>
            <a:r>
              <a:rPr lang="zh-CN" altLang="en-US" sz="900" dirty="0"/>
              <a:t>所谓的“</a:t>
            </a:r>
            <a:r>
              <a:rPr lang="en-US" altLang="zh-CN" sz="900" dirty="0"/>
              <a:t>Leatherstocking”</a:t>
            </a:r>
            <a:r>
              <a:rPr lang="zh-CN" altLang="en-US" sz="900" dirty="0"/>
              <a:t>小说（</a:t>
            </a:r>
            <a:r>
              <a:rPr lang="en-US" altLang="zh-CN" sz="900" dirty="0"/>
              <a:t>1823-1841</a:t>
            </a:r>
            <a:r>
              <a:rPr lang="zh-CN" altLang="en-US" sz="900" dirty="0"/>
              <a:t>）中的主人公联系在一起，因此与美国息息相关。</a:t>
            </a:r>
            <a:endParaRPr lang="en-US" altLang="zh-CN" sz="900" dirty="0"/>
          </a:p>
          <a:p>
            <a:pPr algn="just"/>
            <a:endParaRPr lang="en-US" sz="900" dirty="0"/>
          </a:p>
          <a:p>
            <a:pPr algn="just"/>
            <a:r>
              <a:rPr lang="zh-CN" altLang="en-US" sz="900" dirty="0"/>
              <a:t>与比才假定的最初想法相比，新标题 </a:t>
            </a:r>
            <a:r>
              <a:rPr lang="en-US" sz="900" dirty="0"/>
              <a:t>Les </a:t>
            </a:r>
            <a:r>
              <a:rPr lang="en-US" sz="900" dirty="0" err="1"/>
              <a:t>pêcheurs</a:t>
            </a:r>
            <a:r>
              <a:rPr lang="en-US" sz="900" dirty="0"/>
              <a:t> de </a:t>
            </a:r>
            <a:r>
              <a:rPr lang="en-US" sz="900" dirty="0" err="1"/>
              <a:t>perles</a:t>
            </a:r>
            <a:r>
              <a:rPr lang="en-US" sz="900" dirty="0"/>
              <a:t> </a:t>
            </a:r>
            <a:r>
              <a:rPr lang="zh-CN" altLang="en-US" sz="900" dirty="0"/>
              <a:t>也可以通过重点转移来解释，因为在完成的歌剧中，与周围的珍珠渔民社区发生冲突的男性友谊实际上比冲突更受重视女主的良心在贞节律和对爱情的向往之间。 然而，剧名 </a:t>
            </a:r>
            <a:r>
              <a:rPr lang="en-US" sz="900" dirty="0"/>
              <a:t>Les </a:t>
            </a:r>
            <a:r>
              <a:rPr lang="en-US" sz="900" dirty="0" err="1"/>
              <a:t>pêcheurs</a:t>
            </a:r>
            <a:r>
              <a:rPr lang="en-US" sz="900" dirty="0"/>
              <a:t> de </a:t>
            </a:r>
            <a:r>
              <a:rPr lang="en-US" sz="900" dirty="0" err="1"/>
              <a:t>perles</a:t>
            </a:r>
            <a:r>
              <a:rPr lang="en-US" sz="900" dirty="0"/>
              <a:t> </a:t>
            </a:r>
            <a:r>
              <a:rPr lang="zh-CN" altLang="en-US" sz="900" dirty="0"/>
              <a:t>与同一批编剧为 </a:t>
            </a:r>
            <a:r>
              <a:rPr lang="en-US" sz="900" dirty="0"/>
              <a:t>Louis-</a:t>
            </a:r>
            <a:r>
              <a:rPr lang="en-US" sz="900" dirty="0" err="1"/>
              <a:t>Aimé</a:t>
            </a:r>
            <a:r>
              <a:rPr lang="en-US" sz="900" dirty="0"/>
              <a:t> </a:t>
            </a:r>
            <a:r>
              <a:rPr lang="en-US" sz="900" dirty="0" err="1"/>
              <a:t>Maillart</a:t>
            </a:r>
            <a:r>
              <a:rPr lang="en-US" sz="900" dirty="0"/>
              <a:t> </a:t>
            </a:r>
            <a:r>
              <a:rPr lang="zh-CN" altLang="en-US" sz="900" dirty="0"/>
              <a:t>创作的一部歌剧有着惊人的相似之处：</a:t>
            </a:r>
            <a:r>
              <a:rPr lang="en-US" sz="900" dirty="0"/>
              <a:t>Les </a:t>
            </a:r>
            <a:r>
              <a:rPr lang="en-US" sz="900" dirty="0" err="1"/>
              <a:t>pêcheurs</a:t>
            </a:r>
            <a:r>
              <a:rPr lang="en-US" sz="900" dirty="0"/>
              <a:t> de </a:t>
            </a:r>
            <a:r>
              <a:rPr lang="en-US" sz="900" dirty="0" err="1"/>
              <a:t>Catane</a:t>
            </a:r>
            <a:r>
              <a:rPr lang="en-US" sz="900" dirty="0"/>
              <a:t>，</a:t>
            </a:r>
            <a:r>
              <a:rPr lang="zh-CN" altLang="en-US" sz="900" dirty="0"/>
              <a:t>该歌剧仅在三年前，即 </a:t>
            </a:r>
            <a:r>
              <a:rPr lang="en-US" altLang="zh-CN" sz="900" dirty="0"/>
              <a:t>1860 </a:t>
            </a:r>
            <a:r>
              <a:rPr lang="zh-CN" altLang="en-US" sz="900" dirty="0"/>
              <a:t>年 </a:t>
            </a:r>
            <a:r>
              <a:rPr lang="en-US" altLang="zh-CN" sz="900" dirty="0"/>
              <a:t>12 </a:t>
            </a:r>
            <a:r>
              <a:rPr lang="zh-CN" altLang="en-US" sz="900" dirty="0"/>
              <a:t>月，在 </a:t>
            </a:r>
            <a:r>
              <a:rPr lang="en-US" sz="900" dirty="0"/>
              <a:t>Théâtre </a:t>
            </a:r>
            <a:r>
              <a:rPr lang="en-US" sz="900" dirty="0" err="1"/>
              <a:t>Lyrique</a:t>
            </a:r>
            <a:r>
              <a:rPr lang="en-US" sz="900" dirty="0"/>
              <a:t> </a:t>
            </a:r>
            <a:r>
              <a:rPr lang="zh-CN" altLang="en-US" sz="900" dirty="0"/>
              <a:t>出版，位于时间还在 </a:t>
            </a:r>
            <a:r>
              <a:rPr lang="en-US" sz="900" dirty="0"/>
              <a:t>Boulevard du Temple，</a:t>
            </a:r>
            <a:r>
              <a:rPr lang="zh-CN" altLang="en-US" sz="900" dirty="0"/>
              <a:t>已经首映。</a:t>
            </a:r>
            <a:endParaRPr lang="en-US" altLang="zh-CN" sz="900" dirty="0"/>
          </a:p>
          <a:p>
            <a:pPr algn="just"/>
            <a:endParaRPr lang="en-US" sz="900" dirty="0"/>
          </a:p>
          <a:p>
            <a:pPr algn="just"/>
            <a:r>
              <a:rPr lang="en-US" altLang="zh-CN" sz="900" dirty="0" err="1"/>
              <a:t>Maillart</a:t>
            </a:r>
            <a:r>
              <a:rPr lang="en-US" altLang="zh-CN" sz="900" dirty="0"/>
              <a:t> </a:t>
            </a:r>
            <a:r>
              <a:rPr lang="zh-CN" altLang="en-US" sz="900" dirty="0"/>
              <a:t>的歌剧以在西班牙占领下受苦的西西里岛渔民为背景，展示了外国统治清楚勾勒的政治背景，并以一个通过女性主角的突然死亡来保留社会阶级界限的解决方案悲哀地结束，她已经愿意做出牺牲。 这部作品与 </a:t>
            </a:r>
            <a:r>
              <a:rPr lang="en-US" altLang="zh-CN" sz="900" dirty="0"/>
              <a:t>Bizet </a:t>
            </a:r>
            <a:r>
              <a:rPr lang="zh-CN" altLang="en-US" sz="900" dirty="0"/>
              <a:t>的 </a:t>
            </a:r>
            <a:r>
              <a:rPr lang="en-US" altLang="zh-CN" sz="900" dirty="0"/>
              <a:t>Pearl Fishers </a:t>
            </a:r>
            <a:r>
              <a:rPr lang="zh-CN" altLang="en-US" sz="900" dirty="0"/>
              <a:t>歌剧有共同点，最重要的是南海环境（阳光、海滩、悬崖）和祈祷和歌唱的处女的贞洁誓言，为渔民的幸福服务</a:t>
            </a:r>
            <a:r>
              <a:rPr lang="en-US" altLang="zh-CN" sz="900" dirty="0"/>
              <a:t>——</a:t>
            </a:r>
            <a:r>
              <a:rPr lang="zh-CN" altLang="en-US" sz="900" dirty="0"/>
              <a:t>当然，在西西里岛，她去天主教寺院，站在悬崖上，而不是在梵天寺。 然而，作为 </a:t>
            </a:r>
            <a:r>
              <a:rPr lang="en-US" altLang="zh-CN" sz="900" dirty="0"/>
              <a:t>Die </a:t>
            </a:r>
            <a:r>
              <a:rPr lang="en-US" altLang="zh-CN" sz="900" dirty="0" err="1"/>
              <a:t>Perlenfischer</a:t>
            </a:r>
            <a:r>
              <a:rPr lang="en-US" altLang="zh-CN" sz="900" dirty="0"/>
              <a:t> </a:t>
            </a:r>
            <a:r>
              <a:rPr lang="zh-CN" altLang="en-US" sz="900" dirty="0"/>
              <a:t>核心的三角关系对卡塔尼亚的渔民来说绝不是封闭的； 因为两个爱上纯洁新手的男人，一个是渔民的领袖，一个是贵族西班牙人，他们甚至不认识！ 对于那些年在抒情剧院演出的作品的制作者来说，异国情调的色彩似乎与心理相关的人物星座一样随意。 无论是西西里岛、墨西哥还是最后的锡兰基本上都无关紧要，也许重要的只是根据特定环境的相应决定做出时尚偏好，然后可以在奢华装备上体现出来，尤其是在服装上</a:t>
            </a:r>
            <a:endParaRPr lang="en-US" altLang="zh-CN" sz="900" dirty="0"/>
          </a:p>
          <a:p>
            <a:pPr algn="just"/>
            <a:endParaRPr lang="en-US" sz="900" dirty="0"/>
          </a:p>
          <a:p>
            <a:pPr algn="just"/>
            <a:r>
              <a:rPr lang="zh-CN" altLang="en-US" sz="900" dirty="0"/>
              <a:t>锡兰作为比才的 </a:t>
            </a:r>
            <a:r>
              <a:rPr lang="en-US" altLang="zh-CN" sz="900" dirty="0"/>
              <a:t>Die </a:t>
            </a:r>
            <a:r>
              <a:rPr lang="en-US" altLang="zh-CN" sz="900" dirty="0" err="1"/>
              <a:t>Perlenfischer</a:t>
            </a:r>
            <a:r>
              <a:rPr lang="en-US" altLang="zh-CN" sz="900" dirty="0"/>
              <a:t> </a:t>
            </a:r>
            <a:r>
              <a:rPr lang="zh-CN" altLang="en-US" sz="900" dirty="0"/>
              <a:t>的背景只不过是关系冲突的装饰，否则就戏剧和音乐而言，这种关系冲突大多是相当西方的。 这种处理异国情调的音乐上明显的例子是未实现的古斯拉，一种来自巴尔干半岛的单弦乐器，音乐文本中的说明明确指出，在纳迪尔的夜间香颂进入之前，它开始于距离，应该是在第二幕播放的时候可以听到。 我们在这里真正听到的不是古斯拉，而是双簧管柔和的声音，像风一样起伏，这设定了小夜曲的基调。 然后在声音进入之前立即响起竖琴和弦，用它表示游吟诗人的伴奏乐器。 故事的异国情调为音乐提供了机会，暗示有趣的陌生感，但这仍然属于当时的西方音乐制作风格，并且不想被认真对待，例如作为锡兰音乐文化的“现实”例证。 相比之下，例如后来为卡门配的响板，卡门用它为唐何塞伴奏，就更真实了</a:t>
            </a:r>
            <a:endParaRPr lang="en-US" sz="900" dirty="0"/>
          </a:p>
        </p:txBody>
      </p:sp>
    </p:spTree>
    <p:extLst>
      <p:ext uri="{BB962C8B-B14F-4D97-AF65-F5344CB8AC3E}">
        <p14:creationId xmlns:p14="http://schemas.microsoft.com/office/powerpoint/2010/main" val="3067817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2" y="1000685"/>
            <a:ext cx="4547795" cy="5940088"/>
          </a:xfrm>
          <a:prstGeom prst="rect">
            <a:avLst/>
          </a:prstGeom>
          <a:noFill/>
        </p:spPr>
        <p:txBody>
          <a:bodyPr wrap="square">
            <a:spAutoFit/>
          </a:bodyPr>
          <a:lstStyle/>
          <a:p>
            <a:pPr algn="just"/>
            <a:r>
              <a:rPr lang="en-US" sz="1000" dirty="0">
                <a:latin typeface="DengXian (Textkörper)"/>
              </a:rPr>
              <a:t>REENACTEMENT – AVANT LA LETTRE</a:t>
            </a:r>
          </a:p>
          <a:p>
            <a:pPr algn="just"/>
            <a:endParaRPr lang="en-US" sz="1000" dirty="0">
              <a:latin typeface="DengXian (Textkörper)"/>
            </a:endParaRPr>
          </a:p>
          <a:p>
            <a:pPr algn="just"/>
            <a:r>
              <a:rPr lang="zh-CN" altLang="en-US" sz="1000" dirty="0"/>
              <a:t>戏剧研究将术语“重演”定义为“对过去事件的具体形象化”，作为“与重复的内容永远不相同的重复，即将它们带回到物理记忆中。”这个定义为 </a:t>
            </a:r>
            <a:r>
              <a:rPr lang="en-US" altLang="zh-CN" sz="1000" dirty="0"/>
              <a:t>die </a:t>
            </a:r>
            <a:r>
              <a:rPr lang="en-US" altLang="zh-CN" sz="1000" dirty="0" err="1"/>
              <a:t>Perlenfischer</a:t>
            </a:r>
            <a:r>
              <a:rPr lang="en-US" altLang="zh-CN" sz="1000" dirty="0"/>
              <a:t> </a:t>
            </a:r>
            <a:r>
              <a:rPr lang="zh-CN" altLang="en-US" sz="1000" dirty="0"/>
              <a:t>开辟了一个恰当的分析可能性确定戏剧结构特征； 因为这里展现的男性友情看似被爱情毒害的戏剧，是一部记忆、重复、记忆上演的戏剧。 在音乐上，比才的 </a:t>
            </a:r>
            <a:r>
              <a:rPr lang="en-US" altLang="zh-CN" sz="1000" dirty="0" err="1"/>
              <a:t>Perlenfischer</a:t>
            </a:r>
            <a:r>
              <a:rPr lang="en-US" altLang="zh-CN" sz="1000" dirty="0"/>
              <a:t> </a:t>
            </a:r>
            <a:r>
              <a:rPr lang="zh-CN" altLang="en-US" sz="1000" dirty="0"/>
              <a:t>作品中的（多次）重演，除其他外，通过一种激进的主旋律技术</a:t>
            </a:r>
            <a:r>
              <a:rPr lang="en-US" altLang="zh-CN" sz="1000" dirty="0"/>
              <a:t>——</a:t>
            </a:r>
            <a:r>
              <a:rPr lang="zh-CN" altLang="en-US" sz="1000" dirty="0"/>
              <a:t>在某种意义上是激进的，它最终可以被简化为一个单一的中心主题。 在 </a:t>
            </a:r>
            <a:r>
              <a:rPr lang="en-US" altLang="zh-CN" sz="1000" dirty="0"/>
              <a:t>Nadir </a:t>
            </a:r>
            <a:r>
              <a:rPr lang="zh-CN" altLang="en-US" sz="1000" dirty="0"/>
              <a:t>和 </a:t>
            </a:r>
            <a:r>
              <a:rPr lang="en-US" altLang="zh-CN" sz="1000" dirty="0" err="1"/>
              <a:t>Zurga</a:t>
            </a:r>
            <a:r>
              <a:rPr lang="en-US" altLang="zh-CN" sz="1000" dirty="0"/>
              <a:t> </a:t>
            </a:r>
            <a:r>
              <a:rPr lang="zh-CN" altLang="en-US" sz="1000" dirty="0"/>
              <a:t>这两个朋友的二重唱中，这一主题在第一幕中被抒情地标记为 </a:t>
            </a:r>
            <a:r>
              <a:rPr lang="en-US" altLang="zh-CN" sz="1000" dirty="0"/>
              <a:t>»</a:t>
            </a:r>
            <a:r>
              <a:rPr lang="en-US" altLang="zh-CN" sz="1000" dirty="0" err="1"/>
              <a:t>Oui</a:t>
            </a:r>
            <a:r>
              <a:rPr lang="en-US" altLang="zh-CN" sz="1000" dirty="0"/>
              <a:t>, </a:t>
            </a:r>
            <a:r>
              <a:rPr lang="en-US" altLang="zh-CN" sz="1000" dirty="0" err="1"/>
              <a:t>c'est</a:t>
            </a:r>
            <a:r>
              <a:rPr lang="en-US" altLang="zh-CN" sz="1000" dirty="0"/>
              <a:t> </a:t>
            </a:r>
            <a:r>
              <a:rPr lang="en-US" altLang="zh-CN" sz="1000" dirty="0" err="1"/>
              <a:t>elle</a:t>
            </a:r>
            <a:r>
              <a:rPr lang="en-US" altLang="zh-CN" sz="1000" dirty="0"/>
              <a:t>, la </a:t>
            </a:r>
            <a:r>
              <a:rPr lang="en-US" altLang="zh-CN" sz="1000" dirty="0" err="1"/>
              <a:t>déesse</a:t>
            </a:r>
            <a:r>
              <a:rPr lang="en-US" altLang="zh-CN" sz="1000" dirty="0"/>
              <a:t>!«</a:t>
            </a:r>
            <a:r>
              <a:rPr lang="zh-CN" altLang="en-US" sz="1000" dirty="0"/>
              <a:t>（</a:t>
            </a:r>
            <a:r>
              <a:rPr lang="en-US" altLang="zh-CN" sz="1000" dirty="0"/>
              <a:t>»</a:t>
            </a:r>
            <a:r>
              <a:rPr lang="zh-CN" altLang="en-US" sz="1000" dirty="0"/>
              <a:t>是的，是她，女神！</a:t>
            </a:r>
            <a:r>
              <a:rPr lang="en-US" altLang="zh-CN" sz="1000" dirty="0"/>
              <a:t>«</a:t>
            </a:r>
            <a:r>
              <a:rPr lang="zh-CN" altLang="en-US" sz="1000" dirty="0"/>
              <a:t>），其中她从字面上重温在康提共同经历的神圣美丽的外观，在跪倒在地的人群面前，互相讲述故事。 由于前奏中已经出现的主题的确定文本分配，从这里可以将其解读为对莱拉神圣之美的提及，以及两个男人对她近乎宗教般的爱的象征。 与美丽女人的相遇，在二重唱中被带回意识中，然后被男性友谊至死的调用强烈压制，然后纳迪尔和祖尔加用这种方式英勇地歌唱反对女性的爱。 但这一切，只是为了在接下来的一幕中，再次体验到那若有若无的神美之姿，而这一次，竟然真实的上演在了她的眼前。 当这位女神出现时</a:t>
            </a:r>
            <a:r>
              <a:rPr lang="en-US" altLang="zh-CN" sz="1000" dirty="0"/>
              <a:t>——</a:t>
            </a:r>
            <a:r>
              <a:rPr lang="zh-CN" altLang="en-US" sz="1000" dirty="0"/>
              <a:t>我们听众和纳迪尔一样满怀希望地期待着</a:t>
            </a:r>
            <a:r>
              <a:rPr lang="en-US" altLang="zh-CN" sz="1000" dirty="0"/>
              <a:t>——</a:t>
            </a:r>
            <a:r>
              <a:rPr lang="zh-CN" altLang="en-US" sz="1000" dirty="0"/>
              <a:t>它可能就是当时在康提已经受到崇拜的女神</a:t>
            </a:r>
            <a:r>
              <a:rPr lang="en-US" altLang="zh-CN" sz="1000" dirty="0"/>
              <a:t>……</a:t>
            </a:r>
            <a:endParaRPr lang="en-US" altLang="zh-CN" sz="1000" dirty="0">
              <a:latin typeface="DengXian (Textkörper)"/>
            </a:endParaRPr>
          </a:p>
          <a:p>
            <a:pPr algn="just"/>
            <a:endParaRPr lang="en-US" sz="1000" dirty="0">
              <a:latin typeface="DengXian (Textkörper)"/>
            </a:endParaRPr>
          </a:p>
          <a:p>
            <a:pPr algn="just"/>
            <a:r>
              <a:rPr lang="zh-CN" altLang="en-US" sz="1000" dirty="0"/>
              <a:t>遵循同样的原则，先唱一段回忆，然后用一个场景表演这段回忆，在采珠人中庆祝另外两个动作时刻，即纳迪尔夜间守卫女神和莱拉营救祖尔加，祖尔加获得链条作为奖励作为一个女孩。 纳迪尔在第一幕“</a:t>
            </a:r>
            <a:r>
              <a:rPr lang="en-US" altLang="zh-CN" sz="1000" dirty="0"/>
              <a:t>Je </a:t>
            </a:r>
            <a:r>
              <a:rPr lang="en-US" altLang="zh-CN" sz="1000" dirty="0" err="1"/>
              <a:t>crois</a:t>
            </a:r>
            <a:r>
              <a:rPr lang="en-US" altLang="zh-CN" sz="1000" dirty="0"/>
              <a:t> </a:t>
            </a:r>
            <a:r>
              <a:rPr lang="en-US" altLang="zh-CN" sz="1000" dirty="0" err="1"/>
              <a:t>entender</a:t>
            </a:r>
            <a:r>
              <a:rPr lang="en-US" altLang="zh-CN" sz="1000" dirty="0"/>
              <a:t> encore”</a:t>
            </a:r>
            <a:r>
              <a:rPr lang="zh-CN" altLang="en-US" sz="1000" dirty="0"/>
              <a:t>（“我想我又听到了”）中的浪漫，以抒情男高音的恰到好处的圆润演唱代表了一种不可抗拒的诱惑，将纳迪尔的自我反省描述为与他向 </a:t>
            </a:r>
            <a:r>
              <a:rPr lang="en-US" altLang="zh-CN" sz="1000" dirty="0" err="1"/>
              <a:t>Zurga</a:t>
            </a:r>
            <a:r>
              <a:rPr lang="en-US" altLang="zh-CN" sz="1000" dirty="0"/>
              <a:t> </a:t>
            </a:r>
            <a:r>
              <a:rPr lang="zh-CN" altLang="en-US" sz="1000" dirty="0"/>
              <a:t>隐瞒了康提的神圣之美：晚上他独自一人听她唱歌，据说是为了保护她，因此不可挽回地爱上了这位蒙着面纱的歌手</a:t>
            </a:r>
            <a:r>
              <a:rPr lang="en-US" altLang="zh-CN" sz="1000" dirty="0"/>
              <a:t>——</a:t>
            </a:r>
            <a:r>
              <a:rPr lang="zh-CN" altLang="en-US" sz="1000" dirty="0"/>
              <a:t>换句话说，严格来说，她的声音，总能在歌剧中完美模仿的语境。</a:t>
            </a:r>
            <a:endParaRPr lang="en-US" altLang="zh-CN" sz="1000" dirty="0"/>
          </a:p>
          <a:p>
            <a:pPr algn="just"/>
            <a:endParaRPr lang="en-US" sz="1000" dirty="0"/>
          </a:p>
          <a:p>
            <a:pPr algn="just"/>
            <a:r>
              <a:rPr lang="zh-CN" altLang="en-US" sz="1000" dirty="0"/>
              <a:t>在那之后，纳迪尔不得不睡着</a:t>
            </a:r>
            <a:r>
              <a:rPr lang="en-US" altLang="zh-CN" sz="1000" dirty="0"/>
              <a:t>——</a:t>
            </a:r>
            <a:r>
              <a:rPr lang="zh-CN" altLang="en-US" sz="1000" dirty="0"/>
              <a:t>这在某种程度上抵消了剧情</a:t>
            </a:r>
            <a:r>
              <a:rPr lang="en-US" altLang="zh-CN" sz="1000" dirty="0"/>
              <a:t>——</a:t>
            </a:r>
            <a:r>
              <a:rPr lang="zh-CN" altLang="en-US" sz="1000" dirty="0"/>
              <a:t>以增加接下来场景的效果。 因为莱拉本人，从努拉巴德被带到她睡觉的地方，现在也在公开表演，重复当时在康提的场景，再次唱歌并用它唤醒纳迪尔。 当合唱团撤退时，</a:t>
            </a:r>
            <a:r>
              <a:rPr lang="en-US" altLang="zh-CN" sz="1000" dirty="0" err="1"/>
              <a:t>Leïla</a:t>
            </a:r>
            <a:r>
              <a:rPr lang="en-US" altLang="zh-CN" sz="1000" dirty="0"/>
              <a:t> </a:t>
            </a:r>
            <a:r>
              <a:rPr lang="zh-CN" altLang="en-US" sz="1000" dirty="0"/>
              <a:t>注意到，就在那时，她被“他”听到了，她越来越多地提高了她歌唱的精湛技艺，直到不仅我们听众，而且 </a:t>
            </a:r>
            <a:r>
              <a:rPr lang="en-US" altLang="zh-CN" sz="1000" dirty="0"/>
              <a:t>Nadir </a:t>
            </a:r>
            <a:r>
              <a:rPr lang="zh-CN" altLang="en-US" sz="1000" dirty="0"/>
              <a:t>都明白无误地明白她正在使用这种花腔</a:t>
            </a:r>
            <a:r>
              <a:rPr lang="en-US" altLang="zh-CN" sz="1000" dirty="0"/>
              <a:t>- </a:t>
            </a:r>
            <a:r>
              <a:rPr lang="zh-CN" altLang="en-US" sz="1000" dirty="0"/>
              <a:t>文件末尾的高潮，正式为采珠界表演，实则为他一个人表演。 所以他可以用他当时在康提使用的大概相同的话加入她的歌声，因为他现在假装再次保护她：</a:t>
            </a:r>
            <a:r>
              <a:rPr lang="en-US" altLang="zh-CN" sz="1000" dirty="0"/>
              <a:t>»</a:t>
            </a:r>
            <a:r>
              <a:rPr lang="en-US" altLang="zh-CN" sz="1000" dirty="0" err="1"/>
              <a:t>Leïla</a:t>
            </a:r>
            <a:r>
              <a:rPr lang="en-US" altLang="zh-CN" sz="1000" dirty="0"/>
              <a:t> ne </a:t>
            </a:r>
            <a:r>
              <a:rPr lang="en-US" altLang="zh-CN" sz="1000" dirty="0" err="1"/>
              <a:t>crains</a:t>
            </a:r>
            <a:r>
              <a:rPr lang="en-US" altLang="zh-CN" sz="1000" dirty="0"/>
              <a:t> </a:t>
            </a:r>
            <a:r>
              <a:rPr lang="en-US" altLang="zh-CN" sz="1000" dirty="0" err="1"/>
              <a:t>rien</a:t>
            </a:r>
            <a:r>
              <a:rPr lang="zh-CN" altLang="en-US" sz="1000" dirty="0"/>
              <a:t>！ </a:t>
            </a:r>
            <a:r>
              <a:rPr lang="en-US" altLang="zh-CN" sz="1000" dirty="0"/>
              <a:t>/ </a:t>
            </a:r>
            <a:r>
              <a:rPr lang="en-US" altLang="zh-CN" sz="1000" dirty="0" err="1"/>
              <a:t>Leïla</a:t>
            </a:r>
            <a:r>
              <a:rPr lang="en-US" altLang="zh-CN" sz="1000" dirty="0"/>
              <a:t> je suis </a:t>
            </a:r>
            <a:r>
              <a:rPr lang="en-US" altLang="zh-CN" sz="1000" dirty="0" err="1"/>
              <a:t>là</a:t>
            </a:r>
            <a:r>
              <a:rPr lang="en-US" altLang="zh-CN" sz="1000" dirty="0"/>
              <a:t>!«</a:t>
            </a:r>
            <a:r>
              <a:rPr lang="zh-CN" altLang="en-US" sz="1000" dirty="0"/>
              <a:t>（</a:t>
            </a:r>
            <a:r>
              <a:rPr lang="en-US" altLang="zh-CN" sz="1000" dirty="0"/>
              <a:t>»</a:t>
            </a:r>
            <a:r>
              <a:rPr lang="en-US" altLang="zh-CN" sz="1000" dirty="0" err="1"/>
              <a:t>Leïla</a:t>
            </a:r>
            <a:r>
              <a:rPr lang="en-US" altLang="zh-CN" sz="1000" dirty="0"/>
              <a:t> </a:t>
            </a:r>
            <a:r>
              <a:rPr lang="zh-CN" altLang="en-US" sz="1000" dirty="0"/>
              <a:t>什么都不怕，我在这里！</a:t>
            </a:r>
            <a:r>
              <a:rPr lang="en-US" altLang="zh-CN" sz="1000" dirty="0"/>
              <a:t>«</a:t>
            </a:r>
            <a:r>
              <a:rPr lang="zh-CN" altLang="en-US" sz="1000" dirty="0"/>
              <a:t>）。 在二重唱中，康提情境的重演变成了对未来充满希望的爱情二重唱。 从这里我们知道，就像 </a:t>
            </a:r>
            <a:r>
              <a:rPr lang="en-US" altLang="zh-CN" sz="1000" dirty="0" err="1"/>
              <a:t>Leïla</a:t>
            </a:r>
            <a:r>
              <a:rPr lang="en-US" altLang="zh-CN" sz="1000" dirty="0"/>
              <a:t> </a:t>
            </a:r>
            <a:r>
              <a:rPr lang="zh-CN" altLang="en-US" sz="1000" dirty="0"/>
              <a:t>和 </a:t>
            </a:r>
            <a:r>
              <a:rPr lang="en-US" altLang="zh-CN" sz="1000" dirty="0"/>
              <a:t>Nadir </a:t>
            </a:r>
            <a:r>
              <a:rPr lang="zh-CN" altLang="en-US" sz="1000" dirty="0"/>
              <a:t>自己一样，他们属于一对。</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862457" y="581025"/>
            <a:ext cx="4965551" cy="5909310"/>
          </a:xfrm>
          <a:prstGeom prst="rect">
            <a:avLst/>
          </a:prstGeom>
          <a:noFill/>
        </p:spPr>
        <p:txBody>
          <a:bodyPr wrap="square">
            <a:spAutoFit/>
          </a:bodyPr>
          <a:lstStyle/>
          <a:p>
            <a:pPr algn="just"/>
            <a:r>
              <a:rPr lang="zh-CN" altLang="en-US" sz="900" dirty="0">
                <a:latin typeface="DengXian (Textkörper)"/>
              </a:rPr>
              <a:t>但 </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和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也有他们自己的情感关系，以一种重演为标志，这可以追溯到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小时候拯救 </a:t>
            </a:r>
            <a:r>
              <a:rPr lang="en-US" altLang="zh-CN" sz="900" dirty="0" err="1">
                <a:latin typeface="DengXian (Textkörper)"/>
              </a:rPr>
              <a:t>Zurga</a:t>
            </a:r>
            <a:r>
              <a:rPr lang="zh-CN" altLang="en-US" sz="900" dirty="0">
                <a:latin typeface="DengXian (Textkörper)"/>
              </a:rPr>
              <a:t>，为此他给了她一条项链作为纪念品。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在第二幕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讲述了这个故事</a:t>
            </a:r>
            <a:r>
              <a:rPr lang="en-US" altLang="zh-CN" sz="900" dirty="0">
                <a:latin typeface="DengXian (Textkörper)"/>
              </a:rPr>
              <a:t>——</a:t>
            </a:r>
            <a:r>
              <a:rPr lang="zh-CN" altLang="en-US" sz="900" dirty="0">
                <a:latin typeface="DengXian (Textkörper)"/>
              </a:rPr>
              <a:t>主要是为了让我们的观众知道。 正如我们所知，在第三幕的一个短暂时刻，据称莱拉临死前将项链交给他，让他带回给她的母亲，而祖尔加又可以哭着重述他小时候莱拉拯救他的故事 这就是他认出她的方式，这让他突然想要拯救她，这与之前的所有决定相反。 通过这种在风景和音乐上的重演，</a:t>
            </a:r>
            <a:r>
              <a:rPr lang="en-US" altLang="zh-CN" sz="900" dirty="0" err="1">
                <a:latin typeface="DengXian (Textkörper)"/>
              </a:rPr>
              <a:t>Perlenfischer</a:t>
            </a:r>
            <a:r>
              <a:rPr lang="en-US" altLang="zh-CN" sz="900" dirty="0">
                <a:latin typeface="DengXian (Textkörper)"/>
              </a:rPr>
              <a:t> </a:t>
            </a:r>
            <a:r>
              <a:rPr lang="zh-CN" altLang="en-US" sz="900" dirty="0">
                <a:latin typeface="DengXian (Textkörper)"/>
              </a:rPr>
              <a:t>戏剧性中心的关系三角形变得可以识别为一个封闭的关系</a:t>
            </a:r>
            <a:r>
              <a:rPr lang="en-US" altLang="zh-CN" sz="900" dirty="0">
                <a:latin typeface="DengXian (Textkörper)"/>
              </a:rPr>
              <a:t>——</a:t>
            </a:r>
            <a:r>
              <a:rPr lang="zh-CN" altLang="en-US" sz="900" dirty="0">
                <a:latin typeface="DengXian (Textkörper)"/>
              </a:rPr>
              <a:t>甚至可能是等腰的</a:t>
            </a:r>
            <a:endParaRPr lang="en-US" altLang="zh-CN" sz="900" dirty="0">
              <a:latin typeface="DengXian (Textkörper)"/>
            </a:endParaRPr>
          </a:p>
          <a:p>
            <a:pPr algn="just"/>
            <a:endParaRPr lang="en-US" sz="900" dirty="0">
              <a:latin typeface="DengXian (Textkörper)"/>
            </a:endParaRPr>
          </a:p>
          <a:p>
            <a:pPr algn="just"/>
            <a:r>
              <a:rPr lang="en-US" sz="900" dirty="0"/>
              <a:t>BISEXUALITÄT – AVANT LA LETTRE</a:t>
            </a:r>
          </a:p>
          <a:p>
            <a:pPr algn="just"/>
            <a:endParaRPr lang="en-US" sz="900" dirty="0"/>
          </a:p>
          <a:p>
            <a:pPr algn="just"/>
            <a:r>
              <a:rPr lang="en-US" altLang="zh-CN" sz="900" dirty="0" err="1"/>
              <a:t>Spontini</a:t>
            </a:r>
            <a:r>
              <a:rPr lang="en-US" altLang="zh-CN" sz="900" dirty="0"/>
              <a:t> </a:t>
            </a:r>
            <a:r>
              <a:rPr lang="zh-CN" altLang="en-US" sz="900" dirty="0"/>
              <a:t>的歌剧 </a:t>
            </a:r>
            <a:r>
              <a:rPr lang="en-US" altLang="zh-CN" sz="900" dirty="0"/>
              <a:t>La </a:t>
            </a:r>
            <a:r>
              <a:rPr lang="en-US" altLang="zh-CN" sz="900" dirty="0" err="1"/>
              <a:t>vestale</a:t>
            </a:r>
            <a:r>
              <a:rPr lang="en-US" altLang="zh-CN" sz="900" dirty="0"/>
              <a:t> </a:t>
            </a:r>
            <a:r>
              <a:rPr lang="zh-CN" altLang="en-US" sz="900" dirty="0"/>
              <a:t>和 </a:t>
            </a:r>
            <a:r>
              <a:rPr lang="en-US" altLang="zh-CN" sz="900" dirty="0"/>
              <a:t>Bellini </a:t>
            </a:r>
            <a:r>
              <a:rPr lang="zh-CN" altLang="en-US" sz="900" dirty="0"/>
              <a:t>的 </a:t>
            </a:r>
            <a:r>
              <a:rPr lang="en-US" altLang="zh-CN" sz="900" dirty="0"/>
              <a:t>Norma </a:t>
            </a:r>
            <a:r>
              <a:rPr lang="zh-CN" altLang="en-US" sz="900" dirty="0"/>
              <a:t>被认为是可能的灵感来源，与比才的 </a:t>
            </a:r>
            <a:r>
              <a:rPr lang="en-US" altLang="zh-CN" sz="900" dirty="0" err="1"/>
              <a:t>Perlenfischer</a:t>
            </a:r>
            <a:r>
              <a:rPr lang="en-US" altLang="zh-CN" sz="900" dirty="0"/>
              <a:t> </a:t>
            </a:r>
            <a:r>
              <a:rPr lang="zh-CN" altLang="en-US" sz="900" dirty="0"/>
              <a:t>相比，揭示了一个决定性的区别：在较早的作品中，中心冲突在于爱情与宗教的对立，这在标题人物，而在比才的歌剧中，他位于可以用所谓的“威尔第三角”来描述的人物星座中。 意思是男中音（作为竞争者，假定的道德权威和</a:t>
            </a:r>
            <a:r>
              <a:rPr lang="en-US" altLang="zh-CN" sz="900" dirty="0"/>
              <a:t>/</a:t>
            </a:r>
            <a:r>
              <a:rPr lang="zh-CN" altLang="en-US" sz="900" dirty="0"/>
              <a:t>或政治对手）想要阻止女高音和男高音之间的爱情。 相关的心理冲突可以在男中音所体现的 </a:t>
            </a:r>
            <a:r>
              <a:rPr lang="en-US" altLang="zh-CN" sz="900" dirty="0" err="1"/>
              <a:t>Zurga</a:t>
            </a:r>
            <a:r>
              <a:rPr lang="en-US" altLang="zh-CN" sz="900" dirty="0"/>
              <a:t> </a:t>
            </a:r>
            <a:r>
              <a:rPr lang="zh-CN" altLang="en-US" sz="900" dirty="0"/>
              <a:t>角色中找到。</a:t>
            </a:r>
            <a:endParaRPr lang="en-US" altLang="zh-CN" sz="900" dirty="0"/>
          </a:p>
          <a:p>
            <a:pPr algn="just"/>
            <a:endParaRPr lang="en-US" sz="900" dirty="0"/>
          </a:p>
          <a:p>
            <a:pPr algn="just"/>
            <a:r>
              <a:rPr lang="zh-CN" altLang="en-US" sz="900" dirty="0"/>
              <a:t>在第三幕 </a:t>
            </a:r>
            <a:r>
              <a:rPr lang="en-US" altLang="zh-CN" sz="900" dirty="0" err="1"/>
              <a:t>Zurga</a:t>
            </a:r>
            <a:r>
              <a:rPr lang="en-US" altLang="zh-CN" sz="900" dirty="0"/>
              <a:t> </a:t>
            </a:r>
            <a:r>
              <a:rPr lang="zh-CN" altLang="en-US" sz="900" dirty="0"/>
              <a:t>和 </a:t>
            </a:r>
            <a:r>
              <a:rPr lang="en-US" altLang="zh-CN" sz="900" dirty="0" err="1"/>
              <a:t>Leïla</a:t>
            </a:r>
            <a:r>
              <a:rPr lang="en-US" altLang="zh-CN" sz="900" dirty="0"/>
              <a:t> </a:t>
            </a:r>
            <a:r>
              <a:rPr lang="zh-CN" altLang="en-US" sz="900" dirty="0"/>
              <a:t>的关键对峙中，</a:t>
            </a:r>
            <a:r>
              <a:rPr lang="en-US" altLang="zh-CN" sz="900" dirty="0" err="1"/>
              <a:t>Leïla</a:t>
            </a:r>
            <a:r>
              <a:rPr lang="en-US" altLang="zh-CN" sz="900" dirty="0"/>
              <a:t> </a:t>
            </a:r>
            <a:r>
              <a:rPr lang="zh-CN" altLang="en-US" sz="900" dirty="0"/>
              <a:t>最初对他撒谎是因为她想拯救 </a:t>
            </a:r>
            <a:r>
              <a:rPr lang="en-US" altLang="zh-CN" sz="900" dirty="0"/>
              <a:t>Nadir</a:t>
            </a:r>
            <a:r>
              <a:rPr lang="zh-CN" altLang="en-US" sz="900" dirty="0"/>
              <a:t>。 她否认纳迪尔对她的爱：只有机会把他带到她身边。 这样一来，她就证实了 </a:t>
            </a:r>
            <a:r>
              <a:rPr lang="en-US" altLang="zh-CN" sz="900" dirty="0" err="1"/>
              <a:t>Zurga</a:t>
            </a:r>
            <a:r>
              <a:rPr lang="en-US" altLang="zh-CN" sz="900" dirty="0"/>
              <a:t> </a:t>
            </a:r>
            <a:r>
              <a:rPr lang="zh-CN" altLang="en-US" sz="900" dirty="0"/>
              <a:t>希望听到的内容。 只有当他得知她反过来也爱纳迪尔时，他才拒绝她的宽恕请求。 </a:t>
            </a:r>
            <a:r>
              <a:rPr lang="en-US" altLang="zh-CN" sz="900" dirty="0" err="1"/>
              <a:t>Leïla</a:t>
            </a:r>
            <a:r>
              <a:rPr lang="en-US" altLang="zh-CN" sz="900" dirty="0"/>
              <a:t> </a:t>
            </a:r>
            <a:r>
              <a:rPr lang="zh-CN" altLang="en-US" sz="900" dirty="0"/>
              <a:t>的爱情告白激起了他的嫉妒，现在他想要她死，因为他似乎无法忍受男朋友得到他爱的女人而不是他自己。在这种传统解读中，这意味着：</a:t>
            </a:r>
            <a:r>
              <a:rPr lang="en-US" altLang="zh-CN" sz="900" dirty="0" err="1"/>
              <a:t>Zurga</a:t>
            </a:r>
            <a:r>
              <a:rPr lang="en-US" altLang="zh-CN" sz="900" dirty="0"/>
              <a:t> </a:t>
            </a:r>
            <a:r>
              <a:rPr lang="zh-CN" altLang="en-US" sz="900" dirty="0"/>
              <a:t>嫉妒 </a:t>
            </a:r>
            <a:r>
              <a:rPr lang="en-US" altLang="zh-CN" sz="900" dirty="0"/>
              <a:t>Nadir </a:t>
            </a:r>
            <a:r>
              <a:rPr lang="zh-CN" altLang="en-US" sz="900" dirty="0"/>
              <a:t>因为 </a:t>
            </a:r>
            <a:r>
              <a:rPr lang="en-US" altLang="zh-CN" sz="900" dirty="0" err="1"/>
              <a:t>Leïla</a:t>
            </a:r>
            <a:r>
              <a:rPr lang="en-US" altLang="zh-CN" sz="900" dirty="0"/>
              <a:t> </a:t>
            </a:r>
            <a:r>
              <a:rPr lang="zh-CN" altLang="en-US" sz="900" dirty="0"/>
              <a:t>爱他而不是他。 看看第一幕中的友谊二重唱和 </a:t>
            </a:r>
            <a:r>
              <a:rPr lang="en-US" altLang="zh-CN" sz="900" dirty="0" err="1"/>
              <a:t>Zurga</a:t>
            </a:r>
            <a:r>
              <a:rPr lang="en-US" altLang="zh-CN" sz="900" dirty="0"/>
              <a:t> </a:t>
            </a:r>
            <a:r>
              <a:rPr lang="zh-CN" altLang="en-US" sz="900" dirty="0"/>
              <a:t>与 </a:t>
            </a:r>
            <a:r>
              <a:rPr lang="en-US" altLang="zh-CN" sz="900" dirty="0"/>
              <a:t>Nadir </a:t>
            </a:r>
            <a:r>
              <a:rPr lang="zh-CN" altLang="en-US" sz="900" dirty="0"/>
              <a:t>友谊的唤起，在第三幕 </a:t>
            </a:r>
            <a:r>
              <a:rPr lang="en-US" altLang="zh-CN" sz="900" dirty="0" err="1"/>
              <a:t>Zurga</a:t>
            </a:r>
            <a:r>
              <a:rPr lang="en-US" altLang="zh-CN" sz="900" dirty="0"/>
              <a:t> </a:t>
            </a:r>
            <a:r>
              <a:rPr lang="zh-CN" altLang="en-US" sz="900" dirty="0"/>
              <a:t>的咏叹调中紧接着这一幕再次听到，从今天的正常意义上来说，另一种解读并不遥远。 它只是说 </a:t>
            </a:r>
            <a:r>
              <a:rPr lang="en-US" altLang="zh-CN" sz="900" dirty="0" err="1"/>
              <a:t>Zurga</a:t>
            </a:r>
            <a:r>
              <a:rPr lang="en-US" altLang="zh-CN" sz="900" dirty="0"/>
              <a:t> </a:t>
            </a:r>
            <a:r>
              <a:rPr lang="zh-CN" altLang="en-US" sz="900" dirty="0"/>
              <a:t>嫉妒 </a:t>
            </a:r>
            <a:r>
              <a:rPr lang="en-US" altLang="zh-CN" sz="900" dirty="0" err="1"/>
              <a:t>Leïla</a:t>
            </a:r>
            <a:r>
              <a:rPr lang="zh-CN" altLang="en-US" sz="900" dirty="0"/>
              <a:t>，因为 </a:t>
            </a:r>
            <a:r>
              <a:rPr lang="en-US" altLang="zh-CN" sz="900" dirty="0"/>
              <a:t>Nadir </a:t>
            </a:r>
            <a:r>
              <a:rPr lang="zh-CN" altLang="en-US" sz="900" dirty="0"/>
              <a:t>爱她胜过爱他。 但所有这一切真正有趣和决定性的事情是：在一个真正的情感三角中，常规阅读和替代阅读总是相同的！ </a:t>
            </a:r>
            <a:r>
              <a:rPr lang="en-US" altLang="zh-CN" sz="900" dirty="0"/>
              <a:t>Les </a:t>
            </a:r>
            <a:r>
              <a:rPr lang="en-US" altLang="zh-CN" sz="900" dirty="0" err="1"/>
              <a:t>pêcheurs</a:t>
            </a:r>
            <a:r>
              <a:rPr lang="en-US" altLang="zh-CN" sz="900" dirty="0"/>
              <a:t> de </a:t>
            </a:r>
            <a:r>
              <a:rPr lang="en-US" altLang="zh-CN" sz="900" dirty="0" err="1"/>
              <a:t>perles</a:t>
            </a:r>
            <a:r>
              <a:rPr lang="en-US" altLang="zh-CN" sz="900" dirty="0"/>
              <a:t> </a:t>
            </a:r>
            <a:r>
              <a:rPr lang="zh-CN" altLang="en-US" sz="900" dirty="0"/>
              <a:t>也可以被理解为一部关于（男性）双性恋的戏剧。</a:t>
            </a:r>
            <a:endParaRPr lang="en-US" altLang="zh-CN" sz="900" dirty="0"/>
          </a:p>
          <a:p>
            <a:pPr algn="just"/>
            <a:endParaRPr lang="en-US" sz="900" dirty="0"/>
          </a:p>
          <a:p>
            <a:pPr algn="just"/>
            <a:r>
              <a:rPr lang="zh-CN" altLang="en-US" sz="900" dirty="0"/>
              <a:t>很难想象比第一幕中纳迪尔和祖尔加之间的上述友谊二重奏的设计更清楚地提到双性恋三角关系，基于他们两人所爱的“女神”的音乐主题。 男高音和男中音在这里并没有像威尔第的波萨和唐卡洛斯那样立即团结起来，以唤起共同斗争的英勇精神，而是以一种明确的色情愿景！ 两人在对美丽女神的情欲崇拜中的这种音乐结合在当时一定是新鲜事。 今天，人们可能会将这首歌中表现出的共同热情解释为性</a:t>
            </a:r>
            <a:r>
              <a:rPr lang="en-US" altLang="zh-CN" sz="900" dirty="0"/>
              <a:t>——</a:t>
            </a:r>
            <a:r>
              <a:rPr lang="zh-CN" altLang="en-US" sz="900" dirty="0"/>
              <a:t>作为共同手淫的隐喻。 但在讨论 </a:t>
            </a:r>
            <a:r>
              <a:rPr lang="en-US" sz="900" dirty="0" err="1"/>
              <a:t>Zurga</a:t>
            </a:r>
            <a:r>
              <a:rPr lang="en-US" sz="900" dirty="0"/>
              <a:t> </a:t>
            </a:r>
            <a:r>
              <a:rPr lang="zh-CN" altLang="en-US" sz="900" dirty="0"/>
              <a:t>的心理时，他对 </a:t>
            </a:r>
            <a:r>
              <a:rPr lang="en-US" sz="900" dirty="0" err="1"/>
              <a:t>Leïla</a:t>
            </a:r>
            <a:r>
              <a:rPr lang="en-US" sz="900" dirty="0"/>
              <a:t> </a:t>
            </a:r>
            <a:r>
              <a:rPr lang="zh-CN" altLang="en-US" sz="900" dirty="0"/>
              <a:t>的爱的宣言也应该被视为 </a:t>
            </a:r>
            <a:r>
              <a:rPr lang="en-US" altLang="zh-CN" sz="900" dirty="0"/>
              <a:t>»</a:t>
            </a:r>
            <a:r>
              <a:rPr lang="en-US" sz="900" dirty="0"/>
              <a:t>Comme </a:t>
            </a:r>
            <a:r>
              <a:rPr lang="en-US" sz="900" dirty="0" err="1"/>
              <a:t>lui</a:t>
            </a:r>
            <a:r>
              <a:rPr lang="en-US" sz="900" dirty="0"/>
              <a:t>, </a:t>
            </a:r>
            <a:r>
              <a:rPr lang="en-US" sz="900" dirty="0" err="1"/>
              <a:t>Leïla</a:t>
            </a:r>
            <a:r>
              <a:rPr lang="en-US" sz="900" dirty="0"/>
              <a:t>, </a:t>
            </a:r>
            <a:r>
              <a:rPr lang="en-US" sz="900" dirty="0" err="1"/>
              <a:t>comme</a:t>
            </a:r>
            <a:r>
              <a:rPr lang="en-US" sz="900" dirty="0"/>
              <a:t> </a:t>
            </a:r>
            <a:r>
              <a:rPr lang="en-US" sz="900" dirty="0" err="1"/>
              <a:t>lui</a:t>
            </a:r>
            <a:r>
              <a:rPr lang="en-US" sz="900" dirty="0"/>
              <a:t> je </a:t>
            </a:r>
            <a:r>
              <a:rPr lang="en-US" sz="900" dirty="0" err="1"/>
              <a:t>t'aime</a:t>
            </a:r>
            <a:r>
              <a:rPr lang="en-US" sz="900" dirty="0"/>
              <a:t>!« (»I love you just like him!«)，</a:t>
            </a:r>
            <a:r>
              <a:rPr lang="zh-CN" altLang="en-US" sz="900" dirty="0"/>
              <a:t>因为它可以与他的 </a:t>
            </a:r>
            <a:r>
              <a:rPr lang="en-US" altLang="zh-CN" sz="900" dirty="0"/>
              <a:t>(</a:t>
            </a:r>
            <a:r>
              <a:rPr lang="zh-CN" altLang="en-US" sz="900" dirty="0"/>
              <a:t>秘密 </a:t>
            </a:r>
            <a:r>
              <a:rPr lang="en-US" altLang="zh-CN" sz="900" dirty="0"/>
              <a:t>) </a:t>
            </a:r>
            <a:r>
              <a:rPr lang="zh-CN" altLang="en-US" sz="900" dirty="0"/>
              <a:t>表演开始时在他的咏叹调中向 </a:t>
            </a:r>
            <a:r>
              <a:rPr lang="en-US" sz="900" dirty="0"/>
              <a:t>Nadir </a:t>
            </a:r>
            <a:r>
              <a:rPr lang="zh-CN" altLang="en-US" sz="900" dirty="0"/>
              <a:t>表达爱意：</a:t>
            </a:r>
            <a:r>
              <a:rPr lang="en-US" altLang="zh-CN" sz="900" dirty="0"/>
              <a:t>»</a:t>
            </a:r>
            <a:r>
              <a:rPr lang="en-US" sz="900" dirty="0"/>
              <a:t>O Nadir, </a:t>
            </a:r>
            <a:r>
              <a:rPr lang="en-US" sz="900" dirty="0" err="1"/>
              <a:t>tendre</a:t>
            </a:r>
            <a:r>
              <a:rPr lang="en-US" sz="900" dirty="0"/>
              <a:t> </a:t>
            </a:r>
            <a:r>
              <a:rPr lang="en-US" sz="900" dirty="0" err="1"/>
              <a:t>ami</a:t>
            </a:r>
            <a:r>
              <a:rPr lang="en-US" sz="900" dirty="0"/>
              <a:t> de </a:t>
            </a:r>
            <a:r>
              <a:rPr lang="en-US" sz="900" dirty="0" err="1"/>
              <a:t>mon</a:t>
            </a:r>
            <a:r>
              <a:rPr lang="en-US" sz="900" dirty="0"/>
              <a:t> </a:t>
            </a:r>
            <a:r>
              <a:rPr lang="en-US" sz="900" dirty="0" err="1"/>
              <a:t>jeune</a:t>
            </a:r>
            <a:r>
              <a:rPr lang="en-US" sz="900" dirty="0"/>
              <a:t> </a:t>
            </a:r>
            <a:r>
              <a:rPr lang="en-US" sz="900" dirty="0" err="1"/>
              <a:t>âge</a:t>
            </a:r>
            <a:r>
              <a:rPr lang="en-US" sz="900" dirty="0"/>
              <a:t>! / O </a:t>
            </a:r>
            <a:r>
              <a:rPr lang="en-US" sz="900" dirty="0" err="1"/>
              <a:t>Leïla</a:t>
            </a:r>
            <a:r>
              <a:rPr lang="en-US" sz="900" dirty="0"/>
              <a:t>，</a:t>
            </a:r>
            <a:r>
              <a:rPr lang="zh-CN" altLang="en-US" sz="900" dirty="0"/>
              <a:t>光芒四射的美人！ </a:t>
            </a:r>
            <a:r>
              <a:rPr lang="en-US" altLang="zh-CN" sz="900" dirty="0"/>
              <a:t>/ </a:t>
            </a:r>
            <a:r>
              <a:rPr lang="en-US" sz="900" dirty="0"/>
              <a:t>O Nadir, ô </a:t>
            </a:r>
            <a:r>
              <a:rPr lang="en-US" sz="900" dirty="0" err="1"/>
              <a:t>Leïla</a:t>
            </a:r>
            <a:r>
              <a:rPr lang="en-US" sz="900" dirty="0"/>
              <a:t>, </a:t>
            </a:r>
            <a:r>
              <a:rPr lang="en-US" sz="900" dirty="0" err="1"/>
              <a:t>pardonnez</a:t>
            </a:r>
            <a:r>
              <a:rPr lang="en-US" sz="900" dirty="0"/>
              <a:t> à transports d'un </a:t>
            </a:r>
            <a:r>
              <a:rPr lang="en-US" sz="900" dirty="0" err="1"/>
              <a:t>cœur</a:t>
            </a:r>
            <a:r>
              <a:rPr lang="en-US" sz="900" dirty="0"/>
              <a:t> </a:t>
            </a:r>
            <a:r>
              <a:rPr lang="en-US" sz="900" dirty="0" err="1"/>
              <a:t>irrité</a:t>
            </a:r>
            <a:r>
              <a:rPr lang="en-US" sz="900" dirty="0"/>
              <a:t>!«（»O Nadir，</a:t>
            </a:r>
            <a:r>
              <a:rPr lang="zh-CN" altLang="en-US" sz="900" dirty="0"/>
              <a:t>温柔的童年朋友！</a:t>
            </a:r>
            <a:r>
              <a:rPr lang="en-US" sz="900" dirty="0"/>
              <a:t>O </a:t>
            </a:r>
            <a:r>
              <a:rPr lang="en-US" sz="900" dirty="0" err="1"/>
              <a:t>Leïla</a:t>
            </a:r>
            <a:r>
              <a:rPr lang="en-US" sz="900" dirty="0"/>
              <a:t>，</a:t>
            </a:r>
            <a:r>
              <a:rPr lang="zh-CN" altLang="en-US" sz="900" dirty="0"/>
              <a:t>容光焕发的美丽！</a:t>
            </a:r>
            <a:r>
              <a:rPr lang="en-US" altLang="zh-CN" sz="900" dirty="0"/>
              <a:t>/</a:t>
            </a:r>
            <a:r>
              <a:rPr lang="zh-CN" altLang="en-US" sz="900" dirty="0"/>
              <a:t>原谅一颗被激怒的心的热情！</a:t>
            </a:r>
            <a:endParaRPr lang="en-US" altLang="zh-CN" sz="900" dirty="0"/>
          </a:p>
          <a:p>
            <a:pPr algn="just"/>
            <a:endParaRPr lang="en-US" sz="900" dirty="0"/>
          </a:p>
          <a:p>
            <a:pPr algn="just"/>
            <a:r>
              <a:rPr lang="zh-CN" altLang="en-US" sz="900" dirty="0"/>
              <a:t>双性恋者非常了解烦躁的心，如今也非常公开地使用明确的术语。 但在 </a:t>
            </a:r>
            <a:r>
              <a:rPr lang="en-US" altLang="zh-CN" sz="900" dirty="0"/>
              <a:t>1863 </a:t>
            </a:r>
            <a:r>
              <a:rPr lang="zh-CN" altLang="en-US" sz="900" dirty="0"/>
              <a:t>年，性取向的术语远未被发明，看似天真无邪的男性友谊描述仍然可能明显具有色情内涵。 </a:t>
            </a:r>
            <a:r>
              <a:rPr lang="en-US" sz="900" dirty="0" err="1"/>
              <a:t>Zurga</a:t>
            </a:r>
            <a:r>
              <a:rPr lang="en-US" sz="900" dirty="0"/>
              <a:t> </a:t>
            </a:r>
            <a:r>
              <a:rPr lang="zh-CN" altLang="en-US" sz="900" dirty="0"/>
              <a:t>向 </a:t>
            </a:r>
            <a:r>
              <a:rPr lang="en-US" sz="900" dirty="0" err="1"/>
              <a:t>Leïla</a:t>
            </a:r>
            <a:r>
              <a:rPr lang="en-US" sz="900" dirty="0"/>
              <a:t> </a:t>
            </a:r>
            <a:r>
              <a:rPr lang="zh-CN" altLang="en-US" sz="900" dirty="0"/>
              <a:t>宣告爱意，紧接着是“</a:t>
            </a:r>
            <a:r>
              <a:rPr lang="en-US" sz="900" dirty="0"/>
              <a:t>Son crime </a:t>
            </a:r>
            <a:r>
              <a:rPr lang="en-US" sz="900" dirty="0" err="1"/>
              <a:t>est</a:t>
            </a:r>
            <a:r>
              <a:rPr lang="en-US" sz="900" dirty="0"/>
              <a:t> d'être </a:t>
            </a:r>
            <a:r>
              <a:rPr lang="en-US" sz="900" dirty="0" err="1"/>
              <a:t>aimé</a:t>
            </a:r>
            <a:r>
              <a:rPr lang="en-US" sz="900" dirty="0"/>
              <a:t> </a:t>
            </a:r>
            <a:r>
              <a:rPr lang="en-US" sz="900" dirty="0" err="1"/>
              <a:t>quand</a:t>
            </a:r>
            <a:r>
              <a:rPr lang="en-US" sz="900" dirty="0"/>
              <a:t> je ne le suis pas”。</a:t>
            </a:r>
            <a:r>
              <a:rPr lang="zh-CN" altLang="en-US" sz="900" dirty="0"/>
              <a:t>尽管他与 </a:t>
            </a:r>
            <a:r>
              <a:rPr lang="en-US" sz="900" dirty="0" err="1"/>
              <a:t>Leïla</a:t>
            </a:r>
            <a:r>
              <a:rPr lang="en-US" sz="900" dirty="0"/>
              <a:t> </a:t>
            </a:r>
            <a:r>
              <a:rPr lang="zh-CN" altLang="en-US" sz="900" dirty="0"/>
              <a:t>有恋情。 出于对 </a:t>
            </a:r>
            <a:r>
              <a:rPr lang="en-US" sz="900" dirty="0"/>
              <a:t>Nadir </a:t>
            </a:r>
            <a:r>
              <a:rPr lang="zh-CN" altLang="en-US" sz="900" dirty="0"/>
              <a:t>的爱，</a:t>
            </a:r>
            <a:r>
              <a:rPr lang="en-US" sz="900" dirty="0" err="1"/>
              <a:t>Zurga</a:t>
            </a:r>
            <a:r>
              <a:rPr lang="en-US" sz="900" dirty="0"/>
              <a:t> </a:t>
            </a:r>
            <a:r>
              <a:rPr lang="zh-CN" altLang="en-US" sz="900" dirty="0"/>
              <a:t>喜欢上了他并向 </a:t>
            </a:r>
            <a:r>
              <a:rPr lang="en-US" sz="900" dirty="0" err="1"/>
              <a:t>Leïla</a:t>
            </a:r>
            <a:r>
              <a:rPr lang="en-US" sz="900" dirty="0"/>
              <a:t> </a:t>
            </a:r>
            <a:r>
              <a:rPr lang="zh-CN" altLang="en-US" sz="900" dirty="0"/>
              <a:t>表白了他的爱。 以这种方式阅读，比才的 </a:t>
            </a:r>
            <a:r>
              <a:rPr lang="en-US" sz="900" dirty="0" err="1"/>
              <a:t>Perlenfischer</a:t>
            </a:r>
            <a:r>
              <a:rPr lang="en-US" sz="900" dirty="0"/>
              <a:t> </a:t>
            </a:r>
            <a:r>
              <a:rPr lang="zh-CN" altLang="en-US" sz="900" dirty="0"/>
              <a:t>也可以被理解为一种乌托邦式的假设，希望双性恋在相互的爱中快乐地生活</a:t>
            </a:r>
            <a:r>
              <a:rPr lang="en-US" altLang="zh-CN" sz="900" dirty="0"/>
              <a:t>——</a:t>
            </a:r>
            <a:r>
              <a:rPr lang="zh-CN" altLang="en-US" sz="900" dirty="0"/>
              <a:t>当然只是 </a:t>
            </a:r>
            <a:r>
              <a:rPr lang="en-US" sz="900" dirty="0" err="1"/>
              <a:t>avant</a:t>
            </a:r>
            <a:r>
              <a:rPr lang="en-US" sz="900" dirty="0"/>
              <a:t> la </a:t>
            </a:r>
            <a:r>
              <a:rPr lang="en-US" sz="900" dirty="0" err="1"/>
              <a:t>lettre</a:t>
            </a:r>
            <a:endParaRPr lang="en-US" sz="900" dirty="0"/>
          </a:p>
        </p:txBody>
      </p:sp>
    </p:spTree>
    <p:extLst>
      <p:ext uri="{BB962C8B-B14F-4D97-AF65-F5344CB8AC3E}">
        <p14:creationId xmlns:p14="http://schemas.microsoft.com/office/powerpoint/2010/main" val="364717292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45613</Words>
  <Application>Microsoft Office PowerPoint</Application>
  <PresentationFormat>A4-Papier (210 x 297 mm)</PresentationFormat>
  <Paragraphs>308</Paragraphs>
  <Slides>48</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48</vt:i4>
      </vt:variant>
    </vt:vector>
  </HeadingPairs>
  <TitlesOfParts>
    <vt:vector size="54" baseType="lpstr">
      <vt:lpstr>-apple-system</vt:lpstr>
      <vt:lpstr>DengXian (Textkörper)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343</cp:revision>
  <cp:lastPrinted>2022-12-28T07:36:53Z</cp:lastPrinted>
  <dcterms:created xsi:type="dcterms:W3CDTF">2022-11-07T20:45:57Z</dcterms:created>
  <dcterms:modified xsi:type="dcterms:W3CDTF">2023-01-11T19:32:28Z</dcterms:modified>
</cp:coreProperties>
</file>